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1"/>
  </p:notesMasterIdLst>
  <p:sldIdLst>
    <p:sldId id="256" r:id="rId2"/>
    <p:sldId id="257" r:id="rId3"/>
    <p:sldId id="355" r:id="rId4"/>
    <p:sldId id="258" r:id="rId5"/>
    <p:sldId id="356" r:id="rId6"/>
    <p:sldId id="264" r:id="rId7"/>
    <p:sldId id="265" r:id="rId8"/>
    <p:sldId id="358" r:id="rId9"/>
    <p:sldId id="260" r:id="rId10"/>
    <p:sldId id="261" r:id="rId11"/>
    <p:sldId id="266" r:id="rId12"/>
    <p:sldId id="262" r:id="rId13"/>
    <p:sldId id="263" r:id="rId14"/>
    <p:sldId id="357" r:id="rId15"/>
    <p:sldId id="360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361" r:id="rId28"/>
    <p:sldId id="278" r:id="rId29"/>
    <p:sldId id="279" r:id="rId30"/>
    <p:sldId id="280" r:id="rId31"/>
    <p:sldId id="281" r:id="rId32"/>
    <p:sldId id="282" r:id="rId33"/>
    <p:sldId id="362" r:id="rId34"/>
    <p:sldId id="283" r:id="rId35"/>
    <p:sldId id="284" r:id="rId36"/>
    <p:sldId id="285" r:id="rId37"/>
    <p:sldId id="286" r:id="rId38"/>
    <p:sldId id="287" r:id="rId39"/>
    <p:sldId id="289" r:id="rId40"/>
    <p:sldId id="359" r:id="rId41"/>
    <p:sldId id="288" r:id="rId42"/>
    <p:sldId id="290" r:id="rId43"/>
    <p:sldId id="363" r:id="rId44"/>
    <p:sldId id="291" r:id="rId45"/>
    <p:sldId id="292" r:id="rId46"/>
    <p:sldId id="364" r:id="rId47"/>
    <p:sldId id="296" r:id="rId48"/>
    <p:sldId id="294" r:id="rId49"/>
    <p:sldId id="297" r:id="rId50"/>
    <p:sldId id="295" r:id="rId51"/>
    <p:sldId id="365" r:id="rId52"/>
    <p:sldId id="366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31" r:id="rId87"/>
    <p:sldId id="332" r:id="rId88"/>
    <p:sldId id="333" r:id="rId89"/>
    <p:sldId id="334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42" r:id="rId98"/>
    <p:sldId id="343" r:id="rId99"/>
    <p:sldId id="344" r:id="rId100"/>
    <p:sldId id="345" r:id="rId101"/>
    <p:sldId id="346" r:id="rId102"/>
    <p:sldId id="347" r:id="rId103"/>
    <p:sldId id="348" r:id="rId104"/>
    <p:sldId id="349" r:id="rId105"/>
    <p:sldId id="350" r:id="rId106"/>
    <p:sldId id="351" r:id="rId107"/>
    <p:sldId id="352" r:id="rId108"/>
    <p:sldId id="353" r:id="rId109"/>
    <p:sldId id="354" r:id="rId11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E5B7C-0E35-41BC-BCB2-01EC34F180F8}" type="datetimeFigureOut">
              <a:rPr lang="en-IN" smtClean="0"/>
              <a:t>17-11-2025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2F20D-9833-4F3F-A4E0-A2BAFAF56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46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7750" y="1824050"/>
            <a:ext cx="10348595" cy="1490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22B17-EAF5-4D4F-88A4-2030B3848D2E}" type="datetime1">
              <a:rPr lang="en-US" smtClean="0"/>
              <a:t>11/17/2025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B416D-C04A-46A0-B263-08AAB2019029}" type="datetime1">
              <a:rPr lang="en-US" smtClean="0"/>
              <a:t>11/17/2025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A328F-6C6D-4786-9431-8E40CADC24CF}" type="datetime1">
              <a:rPr lang="en-US" smtClean="0"/>
              <a:t>11/17/2025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98F93-00D2-4434-92E0-BF32BDE9C9E3}" type="datetime1">
              <a:rPr lang="en-US" smtClean="0"/>
              <a:t>11/17/2025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5E652-8C18-4EBB-8F99-6852A6F3A47F}" type="datetime1">
              <a:rPr lang="en-US" smtClean="0"/>
              <a:t>11/17/2025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3023" y="1335150"/>
            <a:ext cx="10245953" cy="835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731" y="2897377"/>
            <a:ext cx="7909559" cy="3870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78958" y="6464985"/>
            <a:ext cx="1435100" cy="156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0E4B9-5858-444C-A095-D6B4F59817C8}" type="datetime1">
              <a:rPr lang="en-US" smtClean="0"/>
              <a:t>11/17/2025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22579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yaswanthteja/Complete_SQL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wnload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microsoft.com/en-in/sql-server/sql-server-downloads" TargetMode="External"/><Relationship Id="rId4" Type="http://schemas.openxmlformats.org/officeDocument/2006/relationships/hyperlink" Target="https://www.mysql.com/downloads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blob/master/SQLTopics/01.CRUD/01.basic_CRUD.sql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wanthteja/Complete_SQL/blob/master/DataBases/payment.csv" TargetMode="External"/><Relationship Id="rId2" Type="http://schemas.openxmlformats.org/officeDocument/2006/relationships/hyperlink" Target="https://github.com/yaswanthteja/Complete_SQL/blob/master/DataBases/customer.csv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blob/master/DataBases/payment.csv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5.jpg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4.jpg"/><Relationship Id="rId4" Type="http://schemas.openxmlformats.org/officeDocument/2006/relationships/image" Target="../media/image10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4384" y="-13038"/>
            <a:ext cx="12192000" cy="68579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10395" y="1572091"/>
            <a:ext cx="185375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Arial"/>
                <a:cs typeface="Arial"/>
              </a:rPr>
              <a:t>SQL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3040379" y="3073907"/>
            <a:ext cx="6665214" cy="1229106"/>
            <a:chOff x="3040379" y="3073907"/>
            <a:chExt cx="6665214" cy="1229106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0379" y="3073907"/>
              <a:ext cx="2474214" cy="12291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2679" y="3073907"/>
              <a:ext cx="3502914" cy="122910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373628" y="3228289"/>
            <a:ext cx="5965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75000" algn="l"/>
              </a:tabLst>
            </a:pPr>
            <a:r>
              <a:rPr sz="4400" b="1" spc="-10" dirty="0">
                <a:solidFill>
                  <a:srgbClr val="FFFF00"/>
                </a:solidFill>
                <a:latin typeface="Arial"/>
                <a:cs typeface="Arial"/>
              </a:rPr>
              <a:t>BASIC</a:t>
            </a:r>
            <a:r>
              <a:rPr sz="4400" b="1" dirty="0">
                <a:solidFill>
                  <a:srgbClr val="FFFF00"/>
                </a:solidFill>
                <a:latin typeface="Arial"/>
                <a:cs typeface="Arial"/>
              </a:rPr>
              <a:t>	</a:t>
            </a:r>
            <a:r>
              <a:rPr sz="4400" b="1" spc="-10" dirty="0">
                <a:solidFill>
                  <a:srgbClr val="006FC0"/>
                </a:solidFill>
                <a:latin typeface="Arial"/>
                <a:cs typeface="Arial"/>
              </a:rPr>
              <a:t>ADVANCE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27840" y="2434400"/>
            <a:ext cx="10287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44286" y="2848737"/>
            <a:ext cx="1028700" cy="80264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 indent="245110">
              <a:lnSpc>
                <a:spcPct val="70000"/>
              </a:lnSpc>
              <a:spcBef>
                <a:spcPts val="1180"/>
              </a:spcBef>
            </a:pPr>
            <a:r>
              <a:rPr sz="3000" b="1" spc="-25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399111" y="3389762"/>
            <a:ext cx="1076325" cy="1052195"/>
            <a:chOff x="5423915" y="3800830"/>
            <a:chExt cx="1076325" cy="105219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3915" y="3800830"/>
              <a:ext cx="1075931" cy="10515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0268" y="3827030"/>
              <a:ext cx="974013" cy="949312"/>
            </a:xfrm>
            <a:prstGeom prst="rect">
              <a:avLst/>
            </a:prstGeom>
          </p:spPr>
        </p:pic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BB57A32-CE0A-A7FB-0E03-E43F03FFD6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4C5F2-1142-C32D-21C2-BAE542417800}"/>
              </a:ext>
            </a:extLst>
          </p:cNvPr>
          <p:cNvSpPr txBox="1"/>
          <p:nvPr/>
        </p:nvSpPr>
        <p:spPr>
          <a:xfrm>
            <a:off x="3546855" y="5408191"/>
            <a:ext cx="615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  <a:hlinkClick r:id="rId7"/>
              </a:rPr>
              <a:t>https://github.com/yaswanthteja/Complete_SQL/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F5FEA-D949-D1DA-C5D4-DFD88C882311}"/>
              </a:ext>
            </a:extLst>
          </p:cNvPr>
          <p:cNvSpPr txBox="1"/>
          <p:nvPr/>
        </p:nvSpPr>
        <p:spPr>
          <a:xfrm>
            <a:off x="3546855" y="4391474"/>
            <a:ext cx="615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Make Sure To </a:t>
            </a:r>
            <a:r>
              <a:rPr lang="en-IN" b="1" dirty="0">
                <a:solidFill>
                  <a:schemeClr val="bg1"/>
                </a:solidFill>
              </a:rPr>
              <a:t>Download </a:t>
            </a:r>
            <a:r>
              <a:rPr lang="en-IN" dirty="0">
                <a:solidFill>
                  <a:schemeClr val="bg1"/>
                </a:solidFill>
              </a:rPr>
              <a:t>Or Clone This Repo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379976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85723" y="5293766"/>
            <a:ext cx="10168890" cy="890905"/>
            <a:chOff x="985723" y="5293766"/>
            <a:chExt cx="10168890" cy="890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293766"/>
              <a:ext cx="10168636" cy="478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723" y="5705856"/>
              <a:ext cx="5493512" cy="47853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74976" y="1301496"/>
            <a:ext cx="7296911" cy="390905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6A056-3AD4-111F-C6CD-2194D49C1C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</a:t>
            </a:fld>
            <a:endParaRPr lang="en-IN" spc="-5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723" y="564515"/>
            <a:ext cx="2144395" cy="702945"/>
            <a:chOff x="985723" y="564515"/>
            <a:chExt cx="2144395" cy="70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23" y="564515"/>
              <a:ext cx="1398650" cy="702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4643" y="564515"/>
              <a:ext cx="1024890" cy="70256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2258567" y="1359992"/>
            <a:ext cx="7087234" cy="488315"/>
            <a:chOff x="2258567" y="1359992"/>
            <a:chExt cx="7087234" cy="4883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8567" y="1359992"/>
              <a:ext cx="1796795" cy="4879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5719" y="1359992"/>
              <a:ext cx="1373631" cy="4879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6697" y="1359992"/>
              <a:ext cx="201167" cy="4879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7282" y="1359992"/>
              <a:ext cx="201167" cy="487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7866" y="1359992"/>
              <a:ext cx="2495676" cy="4879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77230" y="1780666"/>
              <a:ext cx="3851275" cy="18415"/>
            </a:xfrm>
            <a:custGeom>
              <a:avLst/>
              <a:gdLst/>
              <a:ahLst/>
              <a:cxnLst/>
              <a:rect l="l" t="t" r="r" b="b"/>
              <a:pathLst>
                <a:path w="3851275" h="18414">
                  <a:moveTo>
                    <a:pt x="3851148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851148" y="18287"/>
                  </a:lnTo>
                  <a:lnTo>
                    <a:pt x="385114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7586" y="1359992"/>
              <a:ext cx="1727834" cy="487984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EC2706D-D19F-AE5A-1F6F-93092C34C4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100</a:t>
            </a:fld>
            <a:endParaRPr lang="en-IN" spc="-5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32460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588" y="1377696"/>
            <a:ext cx="5201920" cy="3321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8135" indent="-227329">
              <a:lnSpc>
                <a:spcPts val="3304"/>
              </a:lnSpc>
              <a:buFont typeface="Arial MT"/>
              <a:buChar char="•"/>
              <a:tabLst>
                <a:tab pos="318135" algn="l"/>
              </a:tabLst>
            </a:pPr>
            <a:r>
              <a:rPr sz="3200" b="1" dirty="0">
                <a:latin typeface="Calibri"/>
                <a:cs typeface="Calibri"/>
              </a:rPr>
              <a:t>General</a:t>
            </a:r>
            <a:r>
              <a:rPr sz="3200" b="1" spc="-6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CASE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endParaRPr sz="2800">
              <a:latin typeface="Calibri"/>
              <a:cs typeface="Calibri"/>
            </a:endParaRPr>
          </a:p>
          <a:p>
            <a:pPr marL="414020" marR="148590" algn="just">
              <a:lnSpc>
                <a:spcPct val="109800"/>
              </a:lnSpc>
              <a:spcBef>
                <a:spcPts val="5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condition1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result1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condition2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result2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resultN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other_result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800" spc="-20" dirty="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0428" y="2788437"/>
            <a:ext cx="5622290" cy="345503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Example:</a:t>
            </a:r>
            <a:endParaRPr sz="2200">
              <a:latin typeface="Calibri"/>
              <a:cs typeface="Calibri"/>
            </a:endParaRPr>
          </a:p>
          <a:p>
            <a:pPr marL="12700" marR="2226310">
              <a:lnSpc>
                <a:spcPct val="127699"/>
              </a:lnSpc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customer_id,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amount, </a:t>
            </a:r>
            <a:r>
              <a:rPr sz="2200" spc="-2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endParaRPr sz="2200">
              <a:latin typeface="Calibri"/>
              <a:cs typeface="Calibri"/>
            </a:endParaRPr>
          </a:p>
          <a:p>
            <a:pPr marL="266700" marR="5080" algn="just">
              <a:lnSpc>
                <a:spcPct val="127699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&gt;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'Expensive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'Moderate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200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'Inexpensive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</a:t>
            </a:r>
            <a:endParaRPr sz="2200">
              <a:latin typeface="Calibri"/>
              <a:cs typeface="Calibri"/>
            </a:endParaRPr>
          </a:p>
          <a:p>
            <a:pPr marL="12700" marR="3108325">
              <a:lnSpc>
                <a:spcPct val="127699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ProductStatus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3A184-994D-9E92-64DE-82994E2094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101</a:t>
            </a:fld>
            <a:endParaRPr lang="en-IN" spc="-5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383274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588" y="1377696"/>
            <a:ext cx="5201920" cy="3321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8135" indent="-227329">
              <a:lnSpc>
                <a:spcPts val="3304"/>
              </a:lnSpc>
              <a:buFont typeface="Arial MT"/>
              <a:buChar char="•"/>
              <a:tabLst>
                <a:tab pos="318135" algn="l"/>
              </a:tabLst>
            </a:pPr>
            <a:r>
              <a:rPr sz="3200" b="1" dirty="0">
                <a:latin typeface="Calibri"/>
                <a:cs typeface="Calibri"/>
              </a:rPr>
              <a:t>CASE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Expression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90805" algn="just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Expression</a:t>
            </a:r>
            <a:endParaRPr sz="2800">
              <a:latin typeface="Calibri"/>
              <a:cs typeface="Calibri"/>
            </a:endParaRPr>
          </a:p>
          <a:p>
            <a:pPr marL="414020" marR="744855" algn="just">
              <a:lnSpc>
                <a:spcPct val="109800"/>
              </a:lnSpc>
              <a:spcBef>
                <a:spcPts val="5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value1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result1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value2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result2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resultN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other_result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800" spc="-20" dirty="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2953" y="2905795"/>
            <a:ext cx="4218940" cy="326453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Example: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r>
              <a:rPr sz="22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amount</a:t>
            </a:r>
            <a:endParaRPr sz="2200">
              <a:latin typeface="Calibri"/>
              <a:cs typeface="Calibri"/>
            </a:endParaRPr>
          </a:p>
          <a:p>
            <a:pPr marL="266700" marR="5080">
              <a:lnSpc>
                <a:spcPct val="117700"/>
              </a:lnSpc>
              <a:spcBef>
                <a:spcPts val="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500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'Prime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'Plus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</a:t>
            </a:r>
            <a:endParaRPr sz="2200">
              <a:latin typeface="Calibri"/>
              <a:cs typeface="Calibri"/>
            </a:endParaRPr>
          </a:p>
          <a:p>
            <a:pPr marL="12700" marR="1217295" indent="254000">
              <a:lnSpc>
                <a:spcPct val="117800"/>
              </a:lnSpc>
              <a:spcBef>
                <a:spcPts val="1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2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'Regular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CustomerStatus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F531C-9355-FB70-B060-990541C595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102</a:t>
            </a:fld>
            <a:endParaRPr lang="en-IN" spc="-5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COMMON</a:t>
            </a:r>
            <a:r>
              <a:rPr sz="5400" spc="-235" dirty="0">
                <a:latin typeface="Arial"/>
                <a:cs typeface="Arial"/>
              </a:rPr>
              <a:t> </a:t>
            </a:r>
            <a:r>
              <a:rPr sz="5400" spc="-60" dirty="0">
                <a:latin typeface="Arial"/>
                <a:cs typeface="Arial"/>
              </a:rPr>
              <a:t>TABLE</a:t>
            </a:r>
            <a:r>
              <a:rPr sz="5400" spc="-23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EXPRESSION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B8C-A364-00A3-E97C-0EDA184511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103</a:t>
            </a:fld>
            <a:endParaRPr lang="en-IN" spc="-5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52538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1722"/>
            <a:ext cx="10408920" cy="4062729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41300" marR="6350" indent="-228600" algn="just">
              <a:lnSpc>
                <a:spcPts val="3670"/>
              </a:lnSpc>
              <a:spcBef>
                <a:spcPts val="56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A</a:t>
            </a:r>
            <a:r>
              <a:rPr sz="3400" spc="20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common</a:t>
            </a:r>
            <a:r>
              <a:rPr sz="3400" spc="21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table</a:t>
            </a:r>
            <a:r>
              <a:rPr sz="3400" spc="20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expression,</a:t>
            </a:r>
            <a:r>
              <a:rPr sz="3400" spc="19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CTE,</a:t>
            </a:r>
            <a:r>
              <a:rPr sz="3400" spc="21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spc="-10" dirty="0">
                <a:latin typeface="Calibri"/>
                <a:cs typeface="Calibri"/>
              </a:rPr>
              <a:t>temporary </a:t>
            </a:r>
            <a:r>
              <a:rPr sz="3400" dirty="0">
                <a:latin typeface="Calibri"/>
                <a:cs typeface="Calibri"/>
              </a:rPr>
              <a:t>named result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set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created</a:t>
            </a:r>
            <a:r>
              <a:rPr sz="3400" spc="-1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from a simple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1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 </a:t>
            </a:r>
            <a:r>
              <a:rPr sz="3400" dirty="0">
                <a:latin typeface="Calibri"/>
                <a:cs typeface="Calibri"/>
              </a:rPr>
              <a:t>that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used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subsequent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</a:t>
            </a:r>
            <a:endParaRPr sz="3400">
              <a:latin typeface="Calibri"/>
              <a:cs typeface="Calibri"/>
            </a:endParaRPr>
          </a:p>
          <a:p>
            <a:pPr marL="241300" marR="5080" indent="-228600" algn="just">
              <a:lnSpc>
                <a:spcPts val="367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We</a:t>
            </a:r>
            <a:r>
              <a:rPr sz="3400" spc="7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define</a:t>
            </a:r>
            <a:r>
              <a:rPr sz="3400" spc="7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CTEs</a:t>
            </a:r>
            <a:r>
              <a:rPr sz="3400" spc="7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7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adding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7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WITH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clause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directly </a:t>
            </a:r>
            <a:r>
              <a:rPr sz="3400" dirty="0">
                <a:latin typeface="Calibri"/>
                <a:cs typeface="Calibri"/>
              </a:rPr>
              <a:t>before</a:t>
            </a:r>
            <a:r>
              <a:rPr sz="3400" spc="27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SELECT,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INSERT,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UPDATE,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DELETE,</a:t>
            </a:r>
            <a:r>
              <a:rPr sz="3400" spc="28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280" dirty="0">
                <a:latin typeface="Calibri"/>
                <a:cs typeface="Calibri"/>
              </a:rPr>
              <a:t>  </a:t>
            </a:r>
            <a:r>
              <a:rPr sz="3400" spc="-10" dirty="0">
                <a:latin typeface="Calibri"/>
                <a:cs typeface="Calibri"/>
              </a:rPr>
              <a:t>MERGE</a:t>
            </a:r>
            <a:endParaRPr sz="3400">
              <a:latin typeface="Calibri"/>
              <a:cs typeface="Calibri"/>
            </a:endParaRPr>
          </a:p>
          <a:p>
            <a:pPr marL="241300">
              <a:lnSpc>
                <a:spcPts val="3620"/>
              </a:lnSpc>
            </a:pPr>
            <a:r>
              <a:rPr sz="3400" spc="-10" dirty="0">
                <a:latin typeface="Calibri"/>
                <a:cs typeface="Calibri"/>
              </a:rPr>
              <a:t>statement.</a:t>
            </a:r>
            <a:endParaRPr sz="3400">
              <a:latin typeface="Calibri"/>
              <a:cs typeface="Calibri"/>
            </a:endParaRPr>
          </a:p>
          <a:p>
            <a:pPr marL="241300" marR="6985" indent="-228600">
              <a:lnSpc>
                <a:spcPts val="367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WITH</a:t>
            </a:r>
            <a:r>
              <a:rPr sz="3400" b="1" spc="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clause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include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one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more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CTEs</a:t>
            </a:r>
            <a:r>
              <a:rPr sz="3400" spc="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separated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commas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6AD24-5AE9-A49D-1B00-4217F7B9B2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104</a:t>
            </a:fld>
            <a:endParaRPr lang="en-IN" spc="-5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430272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49423" y="1359992"/>
            <a:ext cx="7354570" cy="935355"/>
            <a:chOff x="2249423" y="1359992"/>
            <a:chExt cx="7354570" cy="9353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423" y="1359992"/>
              <a:ext cx="3306572" cy="487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0641" y="1359992"/>
              <a:ext cx="4212971" cy="4879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90006" y="1780666"/>
              <a:ext cx="4029710" cy="18415"/>
            </a:xfrm>
            <a:custGeom>
              <a:avLst/>
              <a:gdLst/>
              <a:ahLst/>
              <a:cxnLst/>
              <a:rect l="l" t="t" r="r" b="b"/>
              <a:pathLst>
                <a:path w="4029709" h="18414">
                  <a:moveTo>
                    <a:pt x="4029456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29456" y="18287"/>
                  </a:lnTo>
                  <a:lnTo>
                    <a:pt x="402945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9423" y="1807209"/>
              <a:ext cx="3187065" cy="4876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8722" y="1807209"/>
              <a:ext cx="4214495" cy="4876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68086" y="2227198"/>
              <a:ext cx="4030979" cy="18415"/>
            </a:xfrm>
            <a:custGeom>
              <a:avLst/>
              <a:gdLst/>
              <a:ahLst/>
              <a:cxnLst/>
              <a:rect l="l" t="t" r="r" b="b"/>
              <a:pathLst>
                <a:path w="4030979" h="18414">
                  <a:moveTo>
                    <a:pt x="4030980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30980" y="18287"/>
                  </a:lnTo>
                  <a:lnTo>
                    <a:pt x="403098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30274" y="1377772"/>
            <a:ext cx="742315" cy="899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Clr>
                <a:srgbClr val="585858"/>
              </a:buClr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solidFill>
                  <a:srgbClr val="585858"/>
                </a:solidFill>
                <a:latin typeface="Segoe UI Emoji"/>
                <a:cs typeface="Segoe UI Emoji"/>
              </a:rPr>
              <a:t>👉</a:t>
            </a:r>
            <a:endParaRPr sz="2800">
              <a:latin typeface="Segoe UI Emoji"/>
              <a:cs typeface="Segoe UI Emoji"/>
            </a:endParaRPr>
          </a:p>
          <a:p>
            <a:pPr marL="240029" indent="-227329">
              <a:lnSpc>
                <a:spcPct val="100000"/>
              </a:lnSpc>
              <a:spcBef>
                <a:spcPts val="1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solidFill>
                  <a:srgbClr val="585858"/>
                </a:solidFill>
                <a:latin typeface="Segoe UI Emoji"/>
                <a:cs typeface="Segoe UI Emoji"/>
              </a:rPr>
              <a:t>👉</a:t>
            </a:r>
            <a:endParaRPr sz="2800">
              <a:latin typeface="Segoe UI Emoji"/>
              <a:cs typeface="Segoe UI Emoji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2B4F3AA-BE16-2D57-0119-4951AC88C5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915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105</a:t>
            </a:fld>
            <a:endParaRPr lang="en-IN" spc="-5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525383" cy="7025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94588" y="1377696"/>
            <a:ext cx="3957954" cy="3390900"/>
          </a:xfrm>
          <a:custGeom>
            <a:avLst/>
            <a:gdLst/>
            <a:ahLst/>
            <a:cxnLst/>
            <a:rect l="l" t="t" r="r" b="b"/>
            <a:pathLst>
              <a:path w="3957954" h="3390900">
                <a:moveTo>
                  <a:pt x="3957828" y="0"/>
                </a:moveTo>
                <a:lnTo>
                  <a:pt x="0" y="0"/>
                </a:lnTo>
                <a:lnTo>
                  <a:pt x="0" y="3390900"/>
                </a:lnTo>
                <a:lnTo>
                  <a:pt x="3957828" y="3390900"/>
                </a:lnTo>
                <a:lnTo>
                  <a:pt x="3957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3023" y="1259179"/>
            <a:ext cx="3442970" cy="342011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R="416559" algn="r">
              <a:lnSpc>
                <a:spcPct val="100000"/>
              </a:lnSpc>
              <a:spcBef>
                <a:spcPts val="610"/>
              </a:spcBef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sz="32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EC7C30"/>
                </a:solidFill>
                <a:latin typeface="Calibri"/>
                <a:cs typeface="Calibri"/>
              </a:rPr>
              <a:t>my_cte</a:t>
            </a:r>
            <a:r>
              <a:rPr sz="32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AS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50" dirty="0">
                <a:latin typeface="Calibri"/>
                <a:cs typeface="Calibri"/>
              </a:rPr>
              <a:t>(</a:t>
            </a:r>
            <a:endParaRPr sz="3200">
              <a:latin typeface="Calibri"/>
              <a:cs typeface="Calibri"/>
            </a:endParaRPr>
          </a:p>
          <a:p>
            <a:pPr marR="369570" algn="r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a,b,c</a:t>
            </a:r>
            <a:endParaRPr sz="3200">
              <a:latin typeface="Calibri"/>
              <a:cs typeface="Calibri"/>
            </a:endParaRPr>
          </a:p>
          <a:p>
            <a:pPr marL="101854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Table1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b="1" spc="-5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a,c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EC7C30"/>
                </a:solidFill>
                <a:latin typeface="Calibri"/>
                <a:cs typeface="Calibri"/>
              </a:rPr>
              <a:t>my_cte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6484" y="2833116"/>
            <a:ext cx="1455420" cy="462280"/>
          </a:xfrm>
          <a:prstGeom prst="rect">
            <a:avLst/>
          </a:prstGeom>
          <a:ln w="9525">
            <a:solidFill>
              <a:srgbClr val="D0CEC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CTE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2871" y="4049267"/>
            <a:ext cx="1629410" cy="462280"/>
          </a:xfrm>
          <a:prstGeom prst="rect">
            <a:avLst/>
          </a:prstGeom>
          <a:ln w="9525">
            <a:solidFill>
              <a:srgbClr val="D0CEC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Main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9734" y="2646426"/>
            <a:ext cx="624840" cy="2039620"/>
          </a:xfrm>
          <a:custGeom>
            <a:avLst/>
            <a:gdLst/>
            <a:ahLst/>
            <a:cxnLst/>
            <a:rect l="l" t="t" r="r" b="b"/>
            <a:pathLst>
              <a:path w="624839" h="2039620">
                <a:moveTo>
                  <a:pt x="0" y="0"/>
                </a:moveTo>
                <a:lnTo>
                  <a:pt x="77577" y="1733"/>
                </a:lnTo>
                <a:lnTo>
                  <a:pt x="147291" y="6627"/>
                </a:lnTo>
                <a:lnTo>
                  <a:pt x="206359" y="14224"/>
                </a:lnTo>
                <a:lnTo>
                  <a:pt x="251996" y="24064"/>
                </a:lnTo>
                <a:lnTo>
                  <a:pt x="291845" y="48640"/>
                </a:lnTo>
                <a:lnTo>
                  <a:pt x="291845" y="363347"/>
                </a:lnTo>
                <a:lnTo>
                  <a:pt x="302272" y="376298"/>
                </a:lnTo>
                <a:lnTo>
                  <a:pt x="377332" y="397763"/>
                </a:lnTo>
                <a:lnTo>
                  <a:pt x="436400" y="405360"/>
                </a:lnTo>
                <a:lnTo>
                  <a:pt x="506114" y="410254"/>
                </a:lnTo>
                <a:lnTo>
                  <a:pt x="583691" y="411988"/>
                </a:lnTo>
                <a:lnTo>
                  <a:pt x="506114" y="413730"/>
                </a:lnTo>
                <a:lnTo>
                  <a:pt x="436400" y="418643"/>
                </a:lnTo>
                <a:lnTo>
                  <a:pt x="377332" y="426259"/>
                </a:lnTo>
                <a:lnTo>
                  <a:pt x="331695" y="436108"/>
                </a:lnTo>
                <a:lnTo>
                  <a:pt x="291845" y="460628"/>
                </a:lnTo>
                <a:lnTo>
                  <a:pt x="291845" y="804799"/>
                </a:lnTo>
                <a:lnTo>
                  <a:pt x="281419" y="817750"/>
                </a:lnTo>
                <a:lnTo>
                  <a:pt x="251996" y="829375"/>
                </a:lnTo>
                <a:lnTo>
                  <a:pt x="206359" y="839215"/>
                </a:lnTo>
                <a:lnTo>
                  <a:pt x="147291" y="846812"/>
                </a:lnTo>
                <a:lnTo>
                  <a:pt x="77577" y="851706"/>
                </a:lnTo>
                <a:lnTo>
                  <a:pt x="0" y="853439"/>
                </a:lnTo>
              </a:path>
              <a:path w="624839" h="2039620">
                <a:moveTo>
                  <a:pt x="39624" y="1266444"/>
                </a:moveTo>
                <a:lnTo>
                  <a:pt x="117390" y="1268186"/>
                </a:lnTo>
                <a:lnTo>
                  <a:pt x="187282" y="1273104"/>
                </a:lnTo>
                <a:lnTo>
                  <a:pt x="246506" y="1280731"/>
                </a:lnTo>
                <a:lnTo>
                  <a:pt x="292269" y="1290602"/>
                </a:lnTo>
                <a:lnTo>
                  <a:pt x="332231" y="1315212"/>
                </a:lnTo>
                <a:lnTo>
                  <a:pt x="332231" y="1590675"/>
                </a:lnTo>
                <a:lnTo>
                  <a:pt x="342688" y="1603636"/>
                </a:lnTo>
                <a:lnTo>
                  <a:pt x="417956" y="1625155"/>
                </a:lnTo>
                <a:lnTo>
                  <a:pt x="477181" y="1632782"/>
                </a:lnTo>
                <a:lnTo>
                  <a:pt x="547073" y="1637700"/>
                </a:lnTo>
                <a:lnTo>
                  <a:pt x="624839" y="1639443"/>
                </a:lnTo>
                <a:lnTo>
                  <a:pt x="547073" y="1641185"/>
                </a:lnTo>
                <a:lnTo>
                  <a:pt x="477181" y="1646103"/>
                </a:lnTo>
                <a:lnTo>
                  <a:pt x="417956" y="1653730"/>
                </a:lnTo>
                <a:lnTo>
                  <a:pt x="372194" y="1663601"/>
                </a:lnTo>
                <a:lnTo>
                  <a:pt x="332231" y="1688211"/>
                </a:lnTo>
                <a:lnTo>
                  <a:pt x="332231" y="1990344"/>
                </a:lnTo>
                <a:lnTo>
                  <a:pt x="321775" y="2003305"/>
                </a:lnTo>
                <a:lnTo>
                  <a:pt x="292269" y="2014953"/>
                </a:lnTo>
                <a:lnTo>
                  <a:pt x="246506" y="2024824"/>
                </a:lnTo>
                <a:lnTo>
                  <a:pt x="187282" y="2032451"/>
                </a:lnTo>
                <a:lnTo>
                  <a:pt x="117390" y="2037369"/>
                </a:lnTo>
                <a:lnTo>
                  <a:pt x="39624" y="2039112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5837" y="4989321"/>
            <a:ext cx="1027620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The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name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my_cte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1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a,b,c</a:t>
            </a:r>
            <a:r>
              <a:rPr sz="21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1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00AFEF"/>
                </a:solidFill>
                <a:latin typeface="Calibri"/>
                <a:cs typeface="Calibri"/>
              </a:rPr>
              <a:t>Table1</a:t>
            </a:r>
            <a:r>
              <a:rPr sz="2100" spc="-20" dirty="0">
                <a:latin typeface="Calibri"/>
                <a:cs typeface="Calibri"/>
              </a:rPr>
              <a:t>.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starts </a:t>
            </a:r>
            <a:r>
              <a:rPr sz="2100" dirty="0">
                <a:latin typeface="Calibri"/>
                <a:cs typeface="Calibri"/>
              </a:rPr>
              <a:t>with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sz="21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keyword,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after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which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you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specify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name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your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then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content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the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Calibri"/>
                <a:cs typeface="Calibri"/>
              </a:rPr>
              <a:t>parentheses</a:t>
            </a:r>
            <a:r>
              <a:rPr sz="2100" spc="-10" dirty="0">
                <a:latin typeface="Calibri"/>
                <a:cs typeface="Calibri"/>
              </a:rPr>
              <a:t>.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main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comes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after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closing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parenthesis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refers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to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the </a:t>
            </a:r>
            <a:r>
              <a:rPr sz="2100" dirty="0">
                <a:latin typeface="Calibri"/>
                <a:cs typeface="Calibri"/>
              </a:rPr>
              <a:t>CTE.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Here,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main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(also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known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as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outer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query)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1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a,c</a:t>
            </a:r>
            <a:r>
              <a:rPr sz="21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1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Calibri"/>
                <a:cs typeface="Calibri"/>
              </a:rPr>
              <a:t>my_cte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0D9E56C-6836-0D8B-EECB-548633D575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30830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106</a:t>
            </a:fld>
            <a:endParaRPr lang="en-IN" spc="-50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723" y="564515"/>
            <a:ext cx="3795395" cy="702945"/>
            <a:chOff x="985723" y="564515"/>
            <a:chExt cx="3795395" cy="70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23" y="564515"/>
              <a:ext cx="1265936" cy="702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225" y="564515"/>
              <a:ext cx="384657" cy="7025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3327" y="564515"/>
              <a:ext cx="2537714" cy="7025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0584" y="1479803"/>
            <a:ext cx="3733800" cy="32143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200" b="1" u="sng" spc="1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 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EASY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850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ts val="1370"/>
              </a:lnSpc>
              <a:spcBef>
                <a:spcPts val="855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27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*, </a:t>
            </a:r>
            <a:r>
              <a:rPr sz="1200" spc="-20" dirty="0">
                <a:latin typeface="Calibri"/>
                <a:cs typeface="Calibri"/>
              </a:rPr>
              <a:t>AVG(amount)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OVER(ORDER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ts val="1370"/>
              </a:lnSpc>
            </a:pPr>
            <a:r>
              <a:rPr sz="1200" spc="-10" dirty="0">
                <a:latin typeface="Calibri"/>
                <a:cs typeface="Calibri"/>
              </a:rPr>
              <a:t>p.customer_id)</a:t>
            </a:r>
            <a:r>
              <a:rPr sz="1200" dirty="0">
                <a:latin typeface="Calibri"/>
                <a:cs typeface="Calibri"/>
              </a:rPr>
              <a:t> AS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"Average_Price",</a:t>
            </a:r>
            <a:endParaRPr sz="1200">
              <a:latin typeface="Calibri"/>
              <a:cs typeface="Calibri"/>
            </a:endParaRPr>
          </a:p>
          <a:p>
            <a:pPr marL="91440" marR="459740" indent="914400">
              <a:lnSpc>
                <a:spcPts val="1300"/>
              </a:lnSpc>
              <a:spcBef>
                <a:spcPts val="1025"/>
              </a:spcBef>
            </a:pPr>
            <a:r>
              <a:rPr sz="1200" spc="-10" dirty="0">
                <a:latin typeface="Calibri"/>
                <a:cs typeface="Calibri"/>
              </a:rPr>
              <a:t>COUNT(address_id)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OVER(ORDER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 </a:t>
            </a:r>
            <a:r>
              <a:rPr sz="1200" spc="-10" dirty="0">
                <a:latin typeface="Calibri"/>
                <a:cs typeface="Calibri"/>
              </a:rPr>
              <a:t>c.customer_id)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"Count"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25"/>
              </a:spcBef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payment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p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55"/>
              </a:spcBef>
            </a:pPr>
            <a:r>
              <a:rPr sz="1200" dirty="0">
                <a:latin typeface="Calibri"/>
                <a:cs typeface="Calibri"/>
              </a:rPr>
              <a:t>INNER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JOIN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customer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60" dirty="0">
                <a:latin typeface="Calibri"/>
                <a:cs typeface="Calibri"/>
              </a:rPr>
              <a:t>c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65"/>
              </a:spcBef>
            </a:pPr>
            <a:r>
              <a:rPr sz="1200" dirty="0">
                <a:latin typeface="Calibri"/>
                <a:cs typeface="Calibri"/>
              </a:rPr>
              <a:t>ON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p.customer_id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c.customer_id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850"/>
              </a:spcBef>
            </a:pPr>
            <a:r>
              <a:rPr sz="1200" spc="-5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1440" marR="1776730">
              <a:lnSpc>
                <a:spcPts val="2310"/>
              </a:lnSpc>
              <a:spcBef>
                <a:spcPts val="204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first_name,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last_name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my_cte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7364" y="1479803"/>
            <a:ext cx="3464560" cy="24631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b="1" spc="-25" dirty="0">
                <a:latin typeface="Calibri"/>
                <a:cs typeface="Calibri"/>
              </a:rPr>
              <a:t>2.</a:t>
            </a:r>
            <a:r>
              <a:rPr sz="1200" b="1" dirty="0">
                <a:latin typeface="Calibri"/>
                <a:cs typeface="Calibri"/>
              </a:rPr>
              <a:t>	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Advance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200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92075" marR="409575" indent="6985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mode,</a:t>
            </a:r>
            <a:r>
              <a:rPr sz="1200" spc="-10" dirty="0">
                <a:latin typeface="Calibri"/>
                <a:cs typeface="Calibri"/>
              </a:rPr>
              <a:t> MAX(amount)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highest_price, SUM(amount)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total_price</a:t>
            </a:r>
            <a:endParaRPr sz="1200">
              <a:latin typeface="Calibri"/>
              <a:cs typeface="Calibri"/>
            </a:endParaRPr>
          </a:p>
          <a:p>
            <a:pPr marL="162560" marR="225361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 </a:t>
            </a:r>
            <a:r>
              <a:rPr sz="1200" dirty="0">
                <a:latin typeface="Calibri"/>
                <a:cs typeface="Calibri"/>
              </a:rPr>
              <a:t>GROUP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mode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payment.*,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my.highest_price,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my.total_price</a:t>
            </a:r>
            <a:endParaRPr sz="1200">
              <a:latin typeface="Calibri"/>
              <a:cs typeface="Calibri"/>
            </a:endParaRPr>
          </a:p>
          <a:p>
            <a:pPr marL="92075" marR="236728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 </a:t>
            </a:r>
            <a:r>
              <a:rPr sz="1200" dirty="0">
                <a:latin typeface="Calibri"/>
                <a:cs typeface="Calibri"/>
              </a:rPr>
              <a:t>JOIN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my</a:t>
            </a:r>
            <a:endParaRPr sz="1200">
              <a:latin typeface="Calibri"/>
              <a:cs typeface="Calibri"/>
            </a:endParaRPr>
          </a:p>
          <a:p>
            <a:pPr marL="162560" marR="139636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payment.mode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my.mode </a:t>
            </a:r>
            <a:r>
              <a:rPr sz="1200" dirty="0">
                <a:latin typeface="Calibri"/>
                <a:cs typeface="Calibri"/>
              </a:rPr>
              <a:t>ORDER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payment.mode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9267" y="1479803"/>
            <a:ext cx="4363720" cy="491236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280"/>
              </a:lnSpc>
            </a:pP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100" b="1" u="sng" spc="4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11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Multiple</a:t>
            </a:r>
            <a:r>
              <a:rPr sz="11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CTEs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WITH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my_cp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92075" marR="106680" indent="914400">
              <a:lnSpc>
                <a:spcPct val="70000"/>
              </a:lnSpc>
              <a:spcBef>
                <a:spcPts val="994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2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*,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AVG(amount)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OVER(ORDER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p.customer_id)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"Average_Price",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ts val="1120"/>
              </a:lnSpc>
              <a:spcBef>
                <a:spcPts val="615"/>
              </a:spcBef>
            </a:pPr>
            <a:r>
              <a:rPr sz="1100" spc="-10" dirty="0">
                <a:latin typeface="Calibri"/>
                <a:cs typeface="Calibri"/>
              </a:rPr>
              <a:t>COUNT(address_id)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OVER(ORDER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c.customer_id)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ts val="1120"/>
              </a:lnSpc>
            </a:pPr>
            <a:r>
              <a:rPr sz="1100" spc="-10" dirty="0">
                <a:latin typeface="Calibri"/>
                <a:cs typeface="Calibri"/>
              </a:rPr>
              <a:t>"Count"</a:t>
            </a:r>
            <a:endParaRPr sz="1100">
              <a:latin typeface="Calibri"/>
              <a:cs typeface="Calibri"/>
            </a:endParaRPr>
          </a:p>
          <a:p>
            <a:pPr marL="1006475" marR="1861820">
              <a:lnSpc>
                <a:spcPct val="145500"/>
              </a:lnSpc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payment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 INNER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61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p.customer_id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c.customer_id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spc="-25" dirty="0">
                <a:latin typeface="Calibri"/>
                <a:cs typeface="Calibri"/>
              </a:rPr>
              <a:t>),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my_ca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610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*</a:t>
            </a:r>
            <a:endParaRPr sz="1100">
              <a:latin typeface="Calibri"/>
              <a:cs typeface="Calibri"/>
            </a:endParaRPr>
          </a:p>
          <a:p>
            <a:pPr marL="1006475" marR="1949450">
              <a:lnSpc>
                <a:spcPts val="1920"/>
              </a:lnSpc>
              <a:spcBef>
                <a:spcPts val="165"/>
              </a:spcBef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 INNER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address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006475" marR="1572895">
              <a:lnSpc>
                <a:spcPts val="1920"/>
              </a:lnSpc>
              <a:spcBef>
                <a:spcPts val="1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a.address_id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c.address_id </a:t>
            </a:r>
            <a:r>
              <a:rPr sz="1100" dirty="0">
                <a:latin typeface="Calibri"/>
                <a:cs typeface="Calibri"/>
              </a:rPr>
              <a:t>INNER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country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cc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cc.city_id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a.city_id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10"/>
              </a:spcBef>
            </a:pPr>
            <a:r>
              <a:rPr sz="1100" spc="-50" dirty="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92075" marR="452755">
              <a:lnSpc>
                <a:spcPct val="1455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cp.first_name,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cp.last_name,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ca.city,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ca.country,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cp.amount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my_cp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D7AFB1-9613-8914-70BF-A2C80EA75E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107</a:t>
            </a:fld>
            <a:endParaRPr lang="en-IN" spc="-50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6DD8BF-013B-5316-0DA4-6A14E10693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108</a:t>
            </a:fld>
            <a:endParaRPr lang="en-IN" spc="-50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0B7E6CE-7B26-495E-05AC-8FFF9F1F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2A56ED3-5DB3-8C22-E8F7-612F5BDD40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109</a:t>
            </a:fld>
            <a:endParaRPr lang="en-IN" spc="-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090542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6335" y="1315211"/>
            <a:ext cx="8339327" cy="4739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5C0D1-3884-A73E-AE99-4D2BDCF37D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</a:t>
            </a:fld>
            <a:endParaRPr lang="en-IN" spc="-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010152" cy="7025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925" y="1477263"/>
          <a:ext cx="10134600" cy="4729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Relational</a:t>
                      </a:r>
                      <a:r>
                        <a:rPr sz="280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Non-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Relational</a:t>
                      </a:r>
                      <a:r>
                        <a:rPr sz="2800" b="1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SQL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database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NoSQL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database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tables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96545" marR="288925" indent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either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key-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pairs, document-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based,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graph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databases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wide-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column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stores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220">
                <a:tc>
                  <a:txBody>
                    <a:bodyPr/>
                    <a:lstStyle/>
                    <a:p>
                      <a:pPr marL="1162050" marR="528320" indent="-6210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These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databases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fixed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static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predefined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schema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They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dynamic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schema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performance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huge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volumes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Easily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work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huge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volumes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Eg: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PostgreSQL,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MySQL,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MS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SQL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Server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Eg: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MongoDB,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Cassandra,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Hbase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E1271-3BAB-56E5-D6EC-CB5850AB93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12</a:t>
            </a:fld>
            <a:endParaRPr lang="en-IN" spc="-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37083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9160" y="1145793"/>
            <a:ext cx="10211435" cy="5548313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800" b="1" dirty="0">
                <a:latin typeface="Calibri"/>
                <a:cs typeface="Calibri"/>
              </a:rPr>
              <a:t>There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are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mainly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lang="en-GB" sz="2800" b="1" spc="-60" dirty="0">
                <a:latin typeface="Calibri"/>
                <a:cs typeface="Calibri"/>
              </a:rPr>
              <a:t>5 </a:t>
            </a:r>
            <a:r>
              <a:rPr sz="2800" b="1" dirty="0">
                <a:latin typeface="Calibri"/>
                <a:cs typeface="Calibri"/>
              </a:rPr>
              <a:t>types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SQL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commands:</a:t>
            </a:r>
            <a:endParaRPr sz="2800" dirty="0">
              <a:latin typeface="Calibri"/>
              <a:cs typeface="Calibri"/>
            </a:endParaRPr>
          </a:p>
          <a:p>
            <a:pPr marL="584200" marR="338455" indent="-57213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DDL</a:t>
            </a:r>
            <a:r>
              <a:rPr sz="2800" b="1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Definition</a:t>
            </a:r>
            <a:r>
              <a:rPr sz="2800" spc="-16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lang="en-GB" sz="2800" dirty="0">
                <a:latin typeface="+mn-lt"/>
                <a:cs typeface="Calibri"/>
              </a:rPr>
              <a:t> used to define and modify the structure of database </a:t>
            </a:r>
          </a:p>
          <a:p>
            <a:pPr marL="12065" marR="338455">
              <a:lnSpc>
                <a:spcPct val="100000"/>
              </a:lnSpc>
              <a:spcBef>
                <a:spcPts val="745"/>
              </a:spcBef>
              <a:tabLst>
                <a:tab pos="584200" algn="l"/>
              </a:tabLst>
            </a:pPr>
            <a:r>
              <a:rPr lang="en-IN" sz="2800" spc="-145" dirty="0">
                <a:latin typeface="+mn-lt"/>
                <a:cs typeface="Calibri"/>
              </a:rPr>
              <a:t>       </a:t>
            </a:r>
            <a:r>
              <a:rPr sz="2800" spc="-14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create,</a:t>
            </a:r>
            <a:r>
              <a:rPr sz="2800" spc="-16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alter, </a:t>
            </a:r>
            <a:r>
              <a:rPr sz="2800" spc="-20" dirty="0">
                <a:latin typeface="+mn-lt"/>
                <a:cs typeface="Calibri"/>
              </a:rPr>
              <a:t>drop</a:t>
            </a:r>
            <a:r>
              <a:rPr lang="en-GB" sz="2800" spc="-20" dirty="0">
                <a:latin typeface="+mn-lt"/>
                <a:cs typeface="Calibri"/>
              </a:rPr>
              <a:t>, truncate, rename</a:t>
            </a:r>
          </a:p>
          <a:p>
            <a:pPr marL="12065" marR="338455">
              <a:lnSpc>
                <a:spcPct val="100000"/>
              </a:lnSpc>
              <a:spcBef>
                <a:spcPts val="745"/>
              </a:spcBef>
              <a:tabLst>
                <a:tab pos="584200" algn="l"/>
              </a:tabLst>
            </a:pPr>
            <a:endParaRPr sz="2800" dirty="0">
              <a:latin typeface="+mn-lt"/>
              <a:cs typeface="Calibri"/>
            </a:endParaRPr>
          </a:p>
          <a:p>
            <a:pPr marL="584200" marR="716915" indent="-5721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DML</a:t>
            </a:r>
            <a:r>
              <a:rPr sz="2800" b="1" spc="-12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Manipulation</a:t>
            </a:r>
            <a:r>
              <a:rPr sz="2800" spc="-14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sz="2800" spc="-140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 </a:t>
            </a:r>
            <a:r>
              <a:rPr lang="en-GB" sz="2800" spc="-10" dirty="0">
                <a:latin typeface="+mn-lt"/>
                <a:cs typeface="Calibri"/>
              </a:rPr>
              <a:t>u</a:t>
            </a:r>
            <a:r>
              <a:rPr lang="en-GB" sz="2800" dirty="0">
                <a:latin typeface="+mn-lt"/>
              </a:rPr>
              <a:t>sed to manage data inside tables</a:t>
            </a:r>
            <a:endParaRPr lang="en-GB" sz="2800" spc="-10" dirty="0">
              <a:latin typeface="+mn-lt"/>
              <a:cs typeface="Calibri"/>
            </a:endParaRPr>
          </a:p>
          <a:p>
            <a:pPr marL="12065" marR="716915">
              <a:lnSpc>
                <a:spcPct val="100000"/>
              </a:lnSpc>
              <a:spcBef>
                <a:spcPts val="5"/>
              </a:spcBef>
              <a:tabLst>
                <a:tab pos="584200" algn="l"/>
              </a:tabLst>
            </a:pPr>
            <a:r>
              <a:rPr lang="en-IN" sz="2800" spc="-10" dirty="0">
                <a:latin typeface="+mn-lt"/>
                <a:cs typeface="Calibri"/>
              </a:rPr>
              <a:t>       </a:t>
            </a:r>
            <a:r>
              <a:rPr sz="2800" dirty="0">
                <a:latin typeface="+mn-lt"/>
                <a:cs typeface="Calibri"/>
              </a:rPr>
              <a:t>insert,</a:t>
            </a:r>
            <a:r>
              <a:rPr sz="2800" spc="-4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update</a:t>
            </a:r>
            <a:r>
              <a:rPr sz="2800" spc="-6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and</a:t>
            </a:r>
            <a:r>
              <a:rPr sz="2800" spc="-4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delete</a:t>
            </a:r>
            <a:endParaRPr lang="en-GB" sz="2800" spc="-10" dirty="0">
              <a:latin typeface="+mn-lt"/>
              <a:cs typeface="Calibri"/>
            </a:endParaRPr>
          </a:p>
          <a:p>
            <a:pPr marL="12065" marR="716915">
              <a:lnSpc>
                <a:spcPct val="100000"/>
              </a:lnSpc>
              <a:spcBef>
                <a:spcPts val="5"/>
              </a:spcBef>
              <a:tabLst>
                <a:tab pos="584200" algn="l"/>
              </a:tabLst>
            </a:pPr>
            <a:endParaRPr sz="2800" dirty="0">
              <a:latin typeface="+mn-lt"/>
              <a:cs typeface="Calibri"/>
            </a:endParaRPr>
          </a:p>
          <a:p>
            <a:pPr marL="584200" marR="5080" indent="-572135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DCL</a:t>
            </a:r>
            <a:r>
              <a:rPr sz="2800" b="1" spc="-13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Control</a:t>
            </a:r>
            <a:r>
              <a:rPr sz="2800" spc="-12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lang="en-GB" sz="2800" spc="-130" dirty="0">
                <a:latin typeface="+mn-lt"/>
                <a:cs typeface="Calibri"/>
              </a:rPr>
              <a:t>u</a:t>
            </a:r>
            <a:r>
              <a:rPr lang="en-GB" sz="2800" dirty="0">
                <a:latin typeface="+mn-lt"/>
              </a:rPr>
              <a:t>sed to control access to data in the database.</a:t>
            </a:r>
            <a:endParaRPr lang="en-GB" sz="2800" spc="-130" dirty="0">
              <a:latin typeface="+mn-lt"/>
              <a:cs typeface="Calibri"/>
            </a:endParaRPr>
          </a:p>
          <a:p>
            <a:pPr marL="12065" marR="5080">
              <a:lnSpc>
                <a:spcPct val="100000"/>
              </a:lnSpc>
              <a:tabLst>
                <a:tab pos="584200" algn="l"/>
              </a:tabLst>
            </a:pPr>
            <a:r>
              <a:rPr lang="en-IN" sz="2800" spc="-130" dirty="0">
                <a:latin typeface="+mn-lt"/>
                <a:cs typeface="Calibri"/>
              </a:rPr>
              <a:t>         </a:t>
            </a:r>
            <a:r>
              <a:rPr sz="2800" dirty="0">
                <a:latin typeface="+mn-lt"/>
                <a:cs typeface="Calibri"/>
              </a:rPr>
              <a:t>grant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lang="en-GB" sz="2800" spc="-130" dirty="0">
                <a:latin typeface="+mn-lt"/>
                <a:cs typeface="Calibri"/>
              </a:rPr>
              <a:t>,</a:t>
            </a:r>
            <a:r>
              <a:rPr sz="2800" spc="-14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revoke </a:t>
            </a:r>
            <a:r>
              <a:rPr sz="2800" dirty="0">
                <a:latin typeface="+mn-lt"/>
                <a:cs typeface="Calibri"/>
              </a:rPr>
              <a:t>permission</a:t>
            </a:r>
            <a:r>
              <a:rPr sz="2800" spc="-114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to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users</a:t>
            </a:r>
            <a:endParaRPr sz="2800" dirty="0">
              <a:latin typeface="+mn-lt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ABC97-1E87-7B41-C440-F2DBC60F07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29121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13</a:t>
            </a:fld>
            <a:endParaRPr lang="en-IN" spc="-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99C41-D71D-EFF5-6E25-B830EB078A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14</a:t>
            </a:fld>
            <a:endParaRPr lang="en-IN" spc="-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5EA9A-70CF-6160-D9F6-42D845F7DFB3}"/>
              </a:ext>
            </a:extLst>
          </p:cNvPr>
          <p:cNvSpPr txBox="1"/>
          <p:nvPr/>
        </p:nvSpPr>
        <p:spPr>
          <a:xfrm>
            <a:off x="381000" y="685800"/>
            <a:ext cx="10363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DQL (Data Query Language ) : </a:t>
            </a:r>
            <a:r>
              <a:rPr lang="en-GB" sz="2400" dirty="0">
                <a:latin typeface="+mn-lt"/>
              </a:rPr>
              <a:t>Used to retrieve data from the database.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      select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TCL (Transaction Control Language): </a:t>
            </a:r>
            <a:r>
              <a:rPr lang="en-GB" sz="2400" dirty="0">
                <a:latin typeface="+mn-lt"/>
              </a:rPr>
              <a:t>Used to manage transactions and ensure data integrity.</a:t>
            </a:r>
          </a:p>
          <a:p>
            <a:r>
              <a:rPr lang="en-GB" sz="2400" dirty="0">
                <a:latin typeface="+mn-lt"/>
              </a:rPr>
              <a:t>     commit, </a:t>
            </a:r>
            <a:r>
              <a:rPr lang="en-GB" sz="2400" dirty="0" err="1">
                <a:latin typeface="+mn-lt"/>
              </a:rPr>
              <a:t>savepoint</a:t>
            </a:r>
            <a:r>
              <a:rPr lang="en-GB" sz="2400" dirty="0">
                <a:latin typeface="+mn-lt"/>
              </a:rPr>
              <a:t>, rollback, set transaction</a:t>
            </a:r>
          </a:p>
          <a:p>
            <a:endParaRPr lang="en-GB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409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2B9886-1FF0-5904-5678-5E052D3A09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15</a:t>
            </a:fld>
            <a:endParaRPr lang="en-IN" spc="-50" dirty="0"/>
          </a:p>
        </p:txBody>
      </p:sp>
      <p:pic>
        <p:nvPicPr>
          <p:cNvPr id="3076" name="Picture 4" descr="Databases">
            <a:extLst>
              <a:ext uri="{FF2B5EF4-FFF2-40B4-BE49-F238E27FC236}">
                <a16:creationId xmlns:a16="http://schemas.microsoft.com/office/drawing/2014/main" id="{1CF1DF25-9AC3-7D3E-336A-3F978854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10058400" cy="504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97AAA-B254-2BF0-9751-2C8357ED308D}"/>
              </a:ext>
            </a:extLst>
          </p:cNvPr>
          <p:cNvSpPr txBox="1"/>
          <p:nvPr/>
        </p:nvSpPr>
        <p:spPr>
          <a:xfrm>
            <a:off x="838200" y="629935"/>
            <a:ext cx="1104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SQL keywords </a:t>
            </a:r>
            <a:r>
              <a:rPr lang="en-GB" sz="2000" dirty="0">
                <a:latin typeface="+mj-lt"/>
              </a:rPr>
              <a:t>are reserved words that define the structure and </a:t>
            </a:r>
            <a:r>
              <a:rPr lang="en-GB" sz="2000" dirty="0" err="1">
                <a:latin typeface="+mj-lt"/>
              </a:rPr>
              <a:t>behavior</a:t>
            </a:r>
            <a:r>
              <a:rPr lang="en-GB" sz="2000" dirty="0">
                <a:latin typeface="+mj-lt"/>
              </a:rPr>
              <a:t> of SQL commands. </a:t>
            </a:r>
          </a:p>
          <a:p>
            <a:r>
              <a:rPr lang="en-GB" sz="2000" dirty="0">
                <a:latin typeface="+mj-lt"/>
              </a:rPr>
              <a:t>They cannot be used as table or column names and are essential for writing queries.</a:t>
            </a:r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0546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522605" marR="5080" indent="999490">
              <a:lnSpc>
                <a:spcPts val="5190"/>
              </a:lnSpc>
              <a:spcBef>
                <a:spcPts val="750"/>
              </a:spcBef>
            </a:pPr>
            <a:r>
              <a:rPr sz="4800" spc="-215" dirty="0">
                <a:latin typeface="Arial"/>
                <a:cs typeface="Arial"/>
              </a:rPr>
              <a:t>DATA</a:t>
            </a:r>
            <a:r>
              <a:rPr sz="4800" spc="-180" dirty="0">
                <a:latin typeface="Arial"/>
                <a:cs typeface="Arial"/>
              </a:rPr>
              <a:t> </a:t>
            </a:r>
            <a:r>
              <a:rPr sz="4800" dirty="0">
                <a:latin typeface="Arial"/>
                <a:cs typeface="Arial"/>
              </a:rPr>
              <a:t>TYPES,</a:t>
            </a:r>
            <a:r>
              <a:rPr sz="4800" spc="-310" dirty="0">
                <a:latin typeface="Arial"/>
                <a:cs typeface="Arial"/>
              </a:rPr>
              <a:t> </a:t>
            </a:r>
            <a:r>
              <a:rPr sz="4800" spc="-45" dirty="0">
                <a:latin typeface="Arial"/>
                <a:cs typeface="Arial"/>
              </a:rPr>
              <a:t>PRIMARY</a:t>
            </a:r>
            <a:r>
              <a:rPr sz="4800" spc="-245" dirty="0">
                <a:latin typeface="Arial"/>
                <a:cs typeface="Arial"/>
              </a:rPr>
              <a:t> </a:t>
            </a:r>
            <a:r>
              <a:rPr sz="4800" spc="120" dirty="0">
                <a:latin typeface="Arial"/>
                <a:cs typeface="Arial"/>
              </a:rPr>
              <a:t>&amp; </a:t>
            </a:r>
            <a:r>
              <a:rPr sz="4800" dirty="0">
                <a:latin typeface="Arial"/>
                <a:cs typeface="Arial"/>
              </a:rPr>
              <a:t>FOREIGN</a:t>
            </a:r>
            <a:r>
              <a:rPr sz="4800" spc="-90" dirty="0">
                <a:latin typeface="Arial"/>
                <a:cs typeface="Arial"/>
              </a:rPr>
              <a:t> </a:t>
            </a:r>
            <a:r>
              <a:rPr sz="4800" spc="-20" dirty="0">
                <a:latin typeface="Arial"/>
                <a:cs typeface="Arial"/>
              </a:rPr>
              <a:t>KEYS,</a:t>
            </a:r>
            <a:r>
              <a:rPr sz="4800" spc="-75" dirty="0">
                <a:latin typeface="Arial"/>
                <a:cs typeface="Arial"/>
              </a:rPr>
              <a:t> </a:t>
            </a:r>
            <a:r>
              <a:rPr sz="4800" spc="50" dirty="0">
                <a:latin typeface="Arial"/>
                <a:cs typeface="Arial"/>
              </a:rPr>
              <a:t>CONSTRAINTS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3664-1B27-D8E9-A2C7-1FA8983968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16</a:t>
            </a:fld>
            <a:endParaRPr lang="en-IN" spc="-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791" y="3398520"/>
            <a:ext cx="647700" cy="327660"/>
          </a:xfrm>
          <a:custGeom>
            <a:avLst/>
            <a:gdLst/>
            <a:ahLst/>
            <a:cxnLst/>
            <a:rect l="l" t="t" r="r" b="b"/>
            <a:pathLst>
              <a:path w="647700" h="327660">
                <a:moveTo>
                  <a:pt x="593090" y="0"/>
                </a:moveTo>
                <a:lnTo>
                  <a:pt x="54610" y="0"/>
                </a:lnTo>
                <a:lnTo>
                  <a:pt x="33379" y="4300"/>
                </a:lnTo>
                <a:lnTo>
                  <a:pt x="16017" y="16017"/>
                </a:lnTo>
                <a:lnTo>
                  <a:pt x="4300" y="33379"/>
                </a:lnTo>
                <a:lnTo>
                  <a:pt x="0" y="54609"/>
                </a:lnTo>
                <a:lnTo>
                  <a:pt x="0" y="273049"/>
                </a:lnTo>
                <a:lnTo>
                  <a:pt x="4300" y="294280"/>
                </a:lnTo>
                <a:lnTo>
                  <a:pt x="16017" y="311642"/>
                </a:lnTo>
                <a:lnTo>
                  <a:pt x="33379" y="323359"/>
                </a:lnTo>
                <a:lnTo>
                  <a:pt x="54610" y="327659"/>
                </a:lnTo>
                <a:lnTo>
                  <a:pt x="593090" y="327659"/>
                </a:lnTo>
                <a:lnTo>
                  <a:pt x="614320" y="323359"/>
                </a:lnTo>
                <a:lnTo>
                  <a:pt x="631682" y="311642"/>
                </a:lnTo>
                <a:lnTo>
                  <a:pt x="643399" y="294280"/>
                </a:lnTo>
                <a:lnTo>
                  <a:pt x="647700" y="273049"/>
                </a:lnTo>
                <a:lnTo>
                  <a:pt x="647700" y="54609"/>
                </a:lnTo>
                <a:lnTo>
                  <a:pt x="643399" y="33379"/>
                </a:lnTo>
                <a:lnTo>
                  <a:pt x="631682" y="16017"/>
                </a:lnTo>
                <a:lnTo>
                  <a:pt x="614320" y="4300"/>
                </a:lnTo>
                <a:lnTo>
                  <a:pt x="59309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86400" y="1996439"/>
            <a:ext cx="1030605" cy="320040"/>
          </a:xfrm>
          <a:custGeom>
            <a:avLst/>
            <a:gdLst/>
            <a:ahLst/>
            <a:cxnLst/>
            <a:rect l="l" t="t" r="r" b="b"/>
            <a:pathLst>
              <a:path w="1030604" h="320039">
                <a:moveTo>
                  <a:pt x="976884" y="0"/>
                </a:moveTo>
                <a:lnTo>
                  <a:pt x="53339" y="0"/>
                </a:lnTo>
                <a:lnTo>
                  <a:pt x="32575" y="4191"/>
                </a:lnTo>
                <a:lnTo>
                  <a:pt x="15620" y="15621"/>
                </a:lnTo>
                <a:lnTo>
                  <a:pt x="4190" y="32575"/>
                </a:lnTo>
                <a:lnTo>
                  <a:pt x="0" y="53339"/>
                </a:lnTo>
                <a:lnTo>
                  <a:pt x="0" y="266700"/>
                </a:lnTo>
                <a:lnTo>
                  <a:pt x="4191" y="287464"/>
                </a:lnTo>
                <a:lnTo>
                  <a:pt x="15621" y="304419"/>
                </a:lnTo>
                <a:lnTo>
                  <a:pt x="32575" y="315849"/>
                </a:lnTo>
                <a:lnTo>
                  <a:pt x="53339" y="320039"/>
                </a:lnTo>
                <a:lnTo>
                  <a:pt x="976884" y="320039"/>
                </a:lnTo>
                <a:lnTo>
                  <a:pt x="997648" y="315848"/>
                </a:lnTo>
                <a:lnTo>
                  <a:pt x="1014602" y="304418"/>
                </a:lnTo>
                <a:lnTo>
                  <a:pt x="1026032" y="287464"/>
                </a:lnTo>
                <a:lnTo>
                  <a:pt x="1030224" y="266700"/>
                </a:lnTo>
                <a:lnTo>
                  <a:pt x="1030224" y="53339"/>
                </a:lnTo>
                <a:lnTo>
                  <a:pt x="1026033" y="32575"/>
                </a:lnTo>
                <a:lnTo>
                  <a:pt x="1014603" y="15620"/>
                </a:lnTo>
                <a:lnTo>
                  <a:pt x="997648" y="4190"/>
                </a:lnTo>
                <a:lnTo>
                  <a:pt x="97688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7905" y="480644"/>
            <a:ext cx="3807967" cy="7028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06867" y="1756029"/>
            <a:ext cx="145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000000"/>
                </a:solidFill>
              </a:rPr>
              <a:t>Example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28852" y="1635632"/>
            <a:ext cx="3637279" cy="3721100"/>
            <a:chOff x="728852" y="1635632"/>
            <a:chExt cx="3637279" cy="3721100"/>
          </a:xfrm>
        </p:grpSpPr>
        <p:sp>
          <p:nvSpPr>
            <p:cNvPr id="7" name="object 7"/>
            <p:cNvSpPr/>
            <p:nvPr/>
          </p:nvSpPr>
          <p:spPr>
            <a:xfrm>
              <a:off x="1592580" y="3610355"/>
              <a:ext cx="1914525" cy="321945"/>
            </a:xfrm>
            <a:custGeom>
              <a:avLst/>
              <a:gdLst/>
              <a:ahLst/>
              <a:cxnLst/>
              <a:rect l="l" t="t" r="r" b="b"/>
              <a:pathLst>
                <a:path w="1914525" h="321945">
                  <a:moveTo>
                    <a:pt x="1860549" y="0"/>
                  </a:moveTo>
                  <a:lnTo>
                    <a:pt x="53593" y="0"/>
                  </a:lnTo>
                  <a:lnTo>
                    <a:pt x="32736" y="4212"/>
                  </a:lnTo>
                  <a:lnTo>
                    <a:pt x="15700" y="15700"/>
                  </a:lnTo>
                  <a:lnTo>
                    <a:pt x="4212" y="32736"/>
                  </a:lnTo>
                  <a:lnTo>
                    <a:pt x="0" y="53594"/>
                  </a:lnTo>
                  <a:lnTo>
                    <a:pt x="0" y="267970"/>
                  </a:lnTo>
                  <a:lnTo>
                    <a:pt x="4212" y="288827"/>
                  </a:lnTo>
                  <a:lnTo>
                    <a:pt x="15700" y="305863"/>
                  </a:lnTo>
                  <a:lnTo>
                    <a:pt x="32736" y="317351"/>
                  </a:lnTo>
                  <a:lnTo>
                    <a:pt x="53593" y="321564"/>
                  </a:lnTo>
                  <a:lnTo>
                    <a:pt x="1860549" y="321564"/>
                  </a:lnTo>
                  <a:lnTo>
                    <a:pt x="1881407" y="317351"/>
                  </a:lnTo>
                  <a:lnTo>
                    <a:pt x="1898443" y="305863"/>
                  </a:lnTo>
                  <a:lnTo>
                    <a:pt x="1909931" y="288827"/>
                  </a:lnTo>
                  <a:lnTo>
                    <a:pt x="1914144" y="267970"/>
                  </a:lnTo>
                  <a:lnTo>
                    <a:pt x="1914144" y="53594"/>
                  </a:lnTo>
                  <a:lnTo>
                    <a:pt x="1909931" y="32736"/>
                  </a:lnTo>
                  <a:lnTo>
                    <a:pt x="1898443" y="15700"/>
                  </a:lnTo>
                  <a:lnTo>
                    <a:pt x="1881407" y="4212"/>
                  </a:lnTo>
                  <a:lnTo>
                    <a:pt x="186054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2580" y="3610355"/>
              <a:ext cx="1914525" cy="321945"/>
            </a:xfrm>
            <a:custGeom>
              <a:avLst/>
              <a:gdLst/>
              <a:ahLst/>
              <a:cxnLst/>
              <a:rect l="l" t="t" r="r" b="b"/>
              <a:pathLst>
                <a:path w="1914525" h="321945">
                  <a:moveTo>
                    <a:pt x="0" y="53594"/>
                  </a:moveTo>
                  <a:lnTo>
                    <a:pt x="4212" y="32736"/>
                  </a:lnTo>
                  <a:lnTo>
                    <a:pt x="15700" y="15700"/>
                  </a:lnTo>
                  <a:lnTo>
                    <a:pt x="32736" y="4212"/>
                  </a:lnTo>
                  <a:lnTo>
                    <a:pt x="53593" y="0"/>
                  </a:lnTo>
                  <a:lnTo>
                    <a:pt x="1860549" y="0"/>
                  </a:lnTo>
                  <a:lnTo>
                    <a:pt x="1881407" y="4212"/>
                  </a:lnTo>
                  <a:lnTo>
                    <a:pt x="1898443" y="15700"/>
                  </a:lnTo>
                  <a:lnTo>
                    <a:pt x="1909931" y="32736"/>
                  </a:lnTo>
                  <a:lnTo>
                    <a:pt x="1914144" y="53594"/>
                  </a:lnTo>
                  <a:lnTo>
                    <a:pt x="1914144" y="267970"/>
                  </a:lnTo>
                  <a:lnTo>
                    <a:pt x="1909931" y="288827"/>
                  </a:lnTo>
                  <a:lnTo>
                    <a:pt x="1898443" y="305863"/>
                  </a:lnTo>
                  <a:lnTo>
                    <a:pt x="1881407" y="317351"/>
                  </a:lnTo>
                  <a:lnTo>
                    <a:pt x="1860549" y="321564"/>
                  </a:lnTo>
                  <a:lnTo>
                    <a:pt x="53593" y="321564"/>
                  </a:lnTo>
                  <a:lnTo>
                    <a:pt x="32736" y="317351"/>
                  </a:lnTo>
                  <a:lnTo>
                    <a:pt x="15700" y="305863"/>
                  </a:lnTo>
                  <a:lnTo>
                    <a:pt x="4212" y="288827"/>
                  </a:lnTo>
                  <a:lnTo>
                    <a:pt x="0" y="267970"/>
                  </a:lnTo>
                  <a:lnTo>
                    <a:pt x="0" y="5359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32660" y="2985515"/>
              <a:ext cx="637540" cy="260985"/>
            </a:xfrm>
            <a:custGeom>
              <a:avLst/>
              <a:gdLst/>
              <a:ahLst/>
              <a:cxnLst/>
              <a:rect l="l" t="t" r="r" b="b"/>
              <a:pathLst>
                <a:path w="637539" h="260985">
                  <a:moveTo>
                    <a:pt x="593597" y="0"/>
                  </a:moveTo>
                  <a:lnTo>
                    <a:pt x="43433" y="0"/>
                  </a:lnTo>
                  <a:lnTo>
                    <a:pt x="26521" y="3411"/>
                  </a:lnTo>
                  <a:lnTo>
                    <a:pt x="12715" y="12715"/>
                  </a:lnTo>
                  <a:lnTo>
                    <a:pt x="3411" y="26521"/>
                  </a:lnTo>
                  <a:lnTo>
                    <a:pt x="0" y="43434"/>
                  </a:lnTo>
                  <a:lnTo>
                    <a:pt x="0" y="217170"/>
                  </a:lnTo>
                  <a:lnTo>
                    <a:pt x="3411" y="234082"/>
                  </a:lnTo>
                  <a:lnTo>
                    <a:pt x="12715" y="247888"/>
                  </a:lnTo>
                  <a:lnTo>
                    <a:pt x="26521" y="257192"/>
                  </a:lnTo>
                  <a:lnTo>
                    <a:pt x="43433" y="260604"/>
                  </a:lnTo>
                  <a:lnTo>
                    <a:pt x="593597" y="260604"/>
                  </a:lnTo>
                  <a:lnTo>
                    <a:pt x="610510" y="257192"/>
                  </a:lnTo>
                  <a:lnTo>
                    <a:pt x="624316" y="247888"/>
                  </a:lnTo>
                  <a:lnTo>
                    <a:pt x="633620" y="234082"/>
                  </a:lnTo>
                  <a:lnTo>
                    <a:pt x="637032" y="217170"/>
                  </a:lnTo>
                  <a:lnTo>
                    <a:pt x="637032" y="43434"/>
                  </a:lnTo>
                  <a:lnTo>
                    <a:pt x="633620" y="26521"/>
                  </a:lnTo>
                  <a:lnTo>
                    <a:pt x="624316" y="12715"/>
                  </a:lnTo>
                  <a:lnTo>
                    <a:pt x="610510" y="3411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32660" y="2985515"/>
              <a:ext cx="637540" cy="260985"/>
            </a:xfrm>
            <a:custGeom>
              <a:avLst/>
              <a:gdLst/>
              <a:ahLst/>
              <a:cxnLst/>
              <a:rect l="l" t="t" r="r" b="b"/>
              <a:pathLst>
                <a:path w="637539" h="260985">
                  <a:moveTo>
                    <a:pt x="0" y="43434"/>
                  </a:moveTo>
                  <a:lnTo>
                    <a:pt x="3411" y="26521"/>
                  </a:lnTo>
                  <a:lnTo>
                    <a:pt x="12715" y="12715"/>
                  </a:lnTo>
                  <a:lnTo>
                    <a:pt x="26521" y="3411"/>
                  </a:lnTo>
                  <a:lnTo>
                    <a:pt x="43433" y="0"/>
                  </a:lnTo>
                  <a:lnTo>
                    <a:pt x="593597" y="0"/>
                  </a:lnTo>
                  <a:lnTo>
                    <a:pt x="610510" y="3411"/>
                  </a:lnTo>
                  <a:lnTo>
                    <a:pt x="624316" y="12715"/>
                  </a:lnTo>
                  <a:lnTo>
                    <a:pt x="633620" y="26521"/>
                  </a:lnTo>
                  <a:lnTo>
                    <a:pt x="637032" y="43434"/>
                  </a:lnTo>
                  <a:lnTo>
                    <a:pt x="637032" y="217170"/>
                  </a:lnTo>
                  <a:lnTo>
                    <a:pt x="633620" y="234082"/>
                  </a:lnTo>
                  <a:lnTo>
                    <a:pt x="624316" y="247888"/>
                  </a:lnTo>
                  <a:lnTo>
                    <a:pt x="610510" y="257192"/>
                  </a:lnTo>
                  <a:lnTo>
                    <a:pt x="593597" y="260604"/>
                  </a:lnTo>
                  <a:lnTo>
                    <a:pt x="43433" y="260604"/>
                  </a:lnTo>
                  <a:lnTo>
                    <a:pt x="26521" y="257192"/>
                  </a:lnTo>
                  <a:lnTo>
                    <a:pt x="12715" y="247888"/>
                  </a:lnTo>
                  <a:lnTo>
                    <a:pt x="3411" y="234082"/>
                  </a:lnTo>
                  <a:lnTo>
                    <a:pt x="0" y="217170"/>
                  </a:lnTo>
                  <a:lnTo>
                    <a:pt x="0" y="4343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8172" y="2444495"/>
              <a:ext cx="836930" cy="279400"/>
            </a:xfrm>
            <a:custGeom>
              <a:avLst/>
              <a:gdLst/>
              <a:ahLst/>
              <a:cxnLst/>
              <a:rect l="l" t="t" r="r" b="b"/>
              <a:pathLst>
                <a:path w="836930" h="279400">
                  <a:moveTo>
                    <a:pt x="790194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1"/>
                  </a:lnTo>
                  <a:lnTo>
                    <a:pt x="0" y="232409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1"/>
                  </a:lnTo>
                  <a:lnTo>
                    <a:pt x="790194" y="278891"/>
                  </a:lnTo>
                  <a:lnTo>
                    <a:pt x="808279" y="275236"/>
                  </a:lnTo>
                  <a:lnTo>
                    <a:pt x="823055" y="265271"/>
                  </a:lnTo>
                  <a:lnTo>
                    <a:pt x="833020" y="250495"/>
                  </a:lnTo>
                  <a:lnTo>
                    <a:pt x="836676" y="232409"/>
                  </a:lnTo>
                  <a:lnTo>
                    <a:pt x="836676" y="46481"/>
                  </a:lnTo>
                  <a:lnTo>
                    <a:pt x="833020" y="28396"/>
                  </a:lnTo>
                  <a:lnTo>
                    <a:pt x="823055" y="13620"/>
                  </a:lnTo>
                  <a:lnTo>
                    <a:pt x="808279" y="3655"/>
                  </a:lnTo>
                  <a:lnTo>
                    <a:pt x="790194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38172" y="2444495"/>
              <a:ext cx="836930" cy="279400"/>
            </a:xfrm>
            <a:custGeom>
              <a:avLst/>
              <a:gdLst/>
              <a:ahLst/>
              <a:cxnLst/>
              <a:rect l="l" t="t" r="r" b="b"/>
              <a:pathLst>
                <a:path w="836930" h="279400">
                  <a:moveTo>
                    <a:pt x="0" y="46481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790194" y="0"/>
                  </a:lnTo>
                  <a:lnTo>
                    <a:pt x="808279" y="3655"/>
                  </a:lnTo>
                  <a:lnTo>
                    <a:pt x="823055" y="13620"/>
                  </a:lnTo>
                  <a:lnTo>
                    <a:pt x="833020" y="28396"/>
                  </a:lnTo>
                  <a:lnTo>
                    <a:pt x="836676" y="46481"/>
                  </a:lnTo>
                  <a:lnTo>
                    <a:pt x="836676" y="232409"/>
                  </a:lnTo>
                  <a:lnTo>
                    <a:pt x="833020" y="250495"/>
                  </a:lnTo>
                  <a:lnTo>
                    <a:pt x="823055" y="265271"/>
                  </a:lnTo>
                  <a:lnTo>
                    <a:pt x="808279" y="275236"/>
                  </a:lnTo>
                  <a:lnTo>
                    <a:pt x="790194" y="278891"/>
                  </a:lnTo>
                  <a:lnTo>
                    <a:pt x="46481" y="278891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09"/>
                  </a:lnTo>
                  <a:lnTo>
                    <a:pt x="0" y="4648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3767" y="1748027"/>
              <a:ext cx="1186180" cy="279400"/>
            </a:xfrm>
            <a:custGeom>
              <a:avLst/>
              <a:gdLst/>
              <a:ahLst/>
              <a:cxnLst/>
              <a:rect l="l" t="t" r="r" b="b"/>
              <a:pathLst>
                <a:path w="1186180" h="279400">
                  <a:moveTo>
                    <a:pt x="1139189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2"/>
                  </a:lnTo>
                  <a:lnTo>
                    <a:pt x="0" y="232410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2"/>
                  </a:lnTo>
                  <a:lnTo>
                    <a:pt x="1139189" y="278892"/>
                  </a:lnTo>
                  <a:lnTo>
                    <a:pt x="1157275" y="275236"/>
                  </a:lnTo>
                  <a:lnTo>
                    <a:pt x="1172051" y="265271"/>
                  </a:lnTo>
                  <a:lnTo>
                    <a:pt x="1182016" y="250495"/>
                  </a:lnTo>
                  <a:lnTo>
                    <a:pt x="1185671" y="232410"/>
                  </a:lnTo>
                  <a:lnTo>
                    <a:pt x="1185671" y="46482"/>
                  </a:lnTo>
                  <a:lnTo>
                    <a:pt x="1182016" y="28396"/>
                  </a:lnTo>
                  <a:lnTo>
                    <a:pt x="1172051" y="13620"/>
                  </a:lnTo>
                  <a:lnTo>
                    <a:pt x="1157275" y="3655"/>
                  </a:lnTo>
                  <a:lnTo>
                    <a:pt x="1139189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53767" y="1748027"/>
              <a:ext cx="1186180" cy="279400"/>
            </a:xfrm>
            <a:custGeom>
              <a:avLst/>
              <a:gdLst/>
              <a:ahLst/>
              <a:cxnLst/>
              <a:rect l="l" t="t" r="r" b="b"/>
              <a:pathLst>
                <a:path w="1186180" h="279400">
                  <a:moveTo>
                    <a:pt x="0" y="46482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1139189" y="0"/>
                  </a:lnTo>
                  <a:lnTo>
                    <a:pt x="1157275" y="3655"/>
                  </a:lnTo>
                  <a:lnTo>
                    <a:pt x="1172051" y="13620"/>
                  </a:lnTo>
                  <a:lnTo>
                    <a:pt x="1182016" y="28396"/>
                  </a:lnTo>
                  <a:lnTo>
                    <a:pt x="1185671" y="46482"/>
                  </a:lnTo>
                  <a:lnTo>
                    <a:pt x="1185671" y="232410"/>
                  </a:lnTo>
                  <a:lnTo>
                    <a:pt x="1182016" y="250495"/>
                  </a:lnTo>
                  <a:lnTo>
                    <a:pt x="1172051" y="265271"/>
                  </a:lnTo>
                  <a:lnTo>
                    <a:pt x="1157275" y="275236"/>
                  </a:lnTo>
                  <a:lnTo>
                    <a:pt x="1139189" y="278892"/>
                  </a:lnTo>
                  <a:lnTo>
                    <a:pt x="46481" y="278892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10"/>
                  </a:lnTo>
                  <a:lnTo>
                    <a:pt x="0" y="4648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7427" y="1664207"/>
              <a:ext cx="3580129" cy="3663950"/>
            </a:xfrm>
            <a:custGeom>
              <a:avLst/>
              <a:gdLst/>
              <a:ahLst/>
              <a:cxnLst/>
              <a:rect l="l" t="t" r="r" b="b"/>
              <a:pathLst>
                <a:path w="3580129" h="3663950">
                  <a:moveTo>
                    <a:pt x="0" y="3663696"/>
                  </a:moveTo>
                  <a:lnTo>
                    <a:pt x="3579876" y="3663696"/>
                  </a:lnTo>
                  <a:lnTo>
                    <a:pt x="3579876" y="0"/>
                  </a:lnTo>
                  <a:lnTo>
                    <a:pt x="0" y="0"/>
                  </a:lnTo>
                  <a:lnTo>
                    <a:pt x="0" y="3663696"/>
                  </a:lnTo>
                  <a:close/>
                </a:path>
              </a:pathLst>
            </a:custGeom>
            <a:ln w="571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61945" y="1681353"/>
            <a:ext cx="11696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2100" b="1" spc="-10" dirty="0">
                <a:latin typeface="Calibri"/>
                <a:cs typeface="Calibri"/>
              </a:rPr>
              <a:t>Database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6789" y="2390394"/>
            <a:ext cx="3124200" cy="2801620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2100" b="1" spc="-10" dirty="0">
                <a:latin typeface="Calibri"/>
                <a:cs typeface="Calibri"/>
              </a:rPr>
              <a:t>Tables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8938" y="2893314"/>
            <a:ext cx="2280285" cy="2051685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2200" b="1" spc="-20" dirty="0">
                <a:latin typeface="Calibri"/>
                <a:cs typeface="Calibri"/>
              </a:rPr>
              <a:t>Data</a:t>
            </a:r>
            <a:endParaRPr sz="2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66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(Rows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Columns)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87161" y="2143505"/>
            <a:ext cx="6098540" cy="2978785"/>
            <a:chOff x="5487161" y="2143505"/>
            <a:chExt cx="6098540" cy="297878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2473451"/>
              <a:ext cx="5489448" cy="26487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487162" y="2143505"/>
              <a:ext cx="1106170" cy="1483995"/>
            </a:xfrm>
            <a:custGeom>
              <a:avLst/>
              <a:gdLst/>
              <a:ahLst/>
              <a:cxnLst/>
              <a:rect l="l" t="t" r="r" b="b"/>
              <a:pathLst>
                <a:path w="1106170" h="1483995">
                  <a:moveTo>
                    <a:pt x="38100" y="1407426"/>
                  </a:moveTo>
                  <a:lnTo>
                    <a:pt x="0" y="1407426"/>
                  </a:lnTo>
                  <a:lnTo>
                    <a:pt x="0" y="1445526"/>
                  </a:lnTo>
                  <a:lnTo>
                    <a:pt x="38100" y="1445526"/>
                  </a:lnTo>
                  <a:lnTo>
                    <a:pt x="38100" y="1407426"/>
                  </a:lnTo>
                  <a:close/>
                </a:path>
                <a:path w="1106170" h="1483995">
                  <a:moveTo>
                    <a:pt x="114300" y="1407426"/>
                  </a:moveTo>
                  <a:lnTo>
                    <a:pt x="76200" y="1407426"/>
                  </a:lnTo>
                  <a:lnTo>
                    <a:pt x="76200" y="1445526"/>
                  </a:lnTo>
                  <a:lnTo>
                    <a:pt x="114300" y="1445526"/>
                  </a:lnTo>
                  <a:lnTo>
                    <a:pt x="114300" y="1407426"/>
                  </a:lnTo>
                  <a:close/>
                </a:path>
                <a:path w="1106170" h="1483995">
                  <a:moveTo>
                    <a:pt x="190500" y="1407426"/>
                  </a:moveTo>
                  <a:lnTo>
                    <a:pt x="152400" y="1407426"/>
                  </a:lnTo>
                  <a:lnTo>
                    <a:pt x="152400" y="1445526"/>
                  </a:lnTo>
                  <a:lnTo>
                    <a:pt x="190500" y="1445526"/>
                  </a:lnTo>
                  <a:lnTo>
                    <a:pt x="190500" y="1407426"/>
                  </a:lnTo>
                  <a:close/>
                </a:path>
                <a:path w="1106170" h="1483995">
                  <a:moveTo>
                    <a:pt x="266700" y="1407426"/>
                  </a:moveTo>
                  <a:lnTo>
                    <a:pt x="228600" y="1407426"/>
                  </a:lnTo>
                  <a:lnTo>
                    <a:pt x="228600" y="1445526"/>
                  </a:lnTo>
                  <a:lnTo>
                    <a:pt x="266700" y="1445526"/>
                  </a:lnTo>
                  <a:lnTo>
                    <a:pt x="266700" y="1407426"/>
                  </a:lnTo>
                  <a:close/>
                </a:path>
                <a:path w="1106170" h="1483995">
                  <a:moveTo>
                    <a:pt x="342900" y="1407426"/>
                  </a:moveTo>
                  <a:lnTo>
                    <a:pt x="304800" y="1407426"/>
                  </a:lnTo>
                  <a:lnTo>
                    <a:pt x="304800" y="1445526"/>
                  </a:lnTo>
                  <a:lnTo>
                    <a:pt x="342900" y="1445526"/>
                  </a:lnTo>
                  <a:lnTo>
                    <a:pt x="342900" y="1407426"/>
                  </a:lnTo>
                  <a:close/>
                </a:path>
                <a:path w="1106170" h="1483995">
                  <a:moveTo>
                    <a:pt x="419100" y="1407426"/>
                  </a:moveTo>
                  <a:lnTo>
                    <a:pt x="381000" y="1407426"/>
                  </a:lnTo>
                  <a:lnTo>
                    <a:pt x="381000" y="1445526"/>
                  </a:lnTo>
                  <a:lnTo>
                    <a:pt x="419100" y="1445526"/>
                  </a:lnTo>
                  <a:lnTo>
                    <a:pt x="419100" y="1407426"/>
                  </a:lnTo>
                  <a:close/>
                </a:path>
                <a:path w="1106170" h="1483995">
                  <a:moveTo>
                    <a:pt x="495300" y="1407426"/>
                  </a:moveTo>
                  <a:lnTo>
                    <a:pt x="457200" y="1407426"/>
                  </a:lnTo>
                  <a:lnTo>
                    <a:pt x="457200" y="1445526"/>
                  </a:lnTo>
                  <a:lnTo>
                    <a:pt x="495300" y="1445526"/>
                  </a:lnTo>
                  <a:lnTo>
                    <a:pt x="495300" y="1407426"/>
                  </a:lnTo>
                  <a:close/>
                </a:path>
                <a:path w="1106170" h="1483995">
                  <a:moveTo>
                    <a:pt x="571500" y="1407426"/>
                  </a:moveTo>
                  <a:lnTo>
                    <a:pt x="533400" y="1407426"/>
                  </a:lnTo>
                  <a:lnTo>
                    <a:pt x="533400" y="1445526"/>
                  </a:lnTo>
                  <a:lnTo>
                    <a:pt x="571500" y="1445526"/>
                  </a:lnTo>
                  <a:lnTo>
                    <a:pt x="571500" y="1407426"/>
                  </a:lnTo>
                  <a:close/>
                </a:path>
                <a:path w="1106170" h="1483995">
                  <a:moveTo>
                    <a:pt x="716915" y="1426476"/>
                  </a:moveTo>
                  <a:lnTo>
                    <a:pt x="678815" y="1407426"/>
                  </a:lnTo>
                  <a:lnTo>
                    <a:pt x="602615" y="1369314"/>
                  </a:lnTo>
                  <a:lnTo>
                    <a:pt x="602615" y="1483614"/>
                  </a:lnTo>
                  <a:lnTo>
                    <a:pt x="678815" y="1445526"/>
                  </a:lnTo>
                  <a:lnTo>
                    <a:pt x="716915" y="1426476"/>
                  </a:lnTo>
                  <a:close/>
                </a:path>
                <a:path w="1106170" h="1483995">
                  <a:moveTo>
                    <a:pt x="1067562" y="685800"/>
                  </a:moveTo>
                  <a:lnTo>
                    <a:pt x="1029462" y="685800"/>
                  </a:lnTo>
                  <a:lnTo>
                    <a:pt x="1029462" y="723900"/>
                  </a:lnTo>
                  <a:lnTo>
                    <a:pt x="1067562" y="723900"/>
                  </a:lnTo>
                  <a:lnTo>
                    <a:pt x="1067562" y="685800"/>
                  </a:lnTo>
                  <a:close/>
                </a:path>
                <a:path w="1106170" h="1483995">
                  <a:moveTo>
                    <a:pt x="1067562" y="609600"/>
                  </a:moveTo>
                  <a:lnTo>
                    <a:pt x="1029462" y="609600"/>
                  </a:lnTo>
                  <a:lnTo>
                    <a:pt x="1029462" y="647700"/>
                  </a:lnTo>
                  <a:lnTo>
                    <a:pt x="1067562" y="647700"/>
                  </a:lnTo>
                  <a:lnTo>
                    <a:pt x="1067562" y="609600"/>
                  </a:lnTo>
                  <a:close/>
                </a:path>
                <a:path w="1106170" h="1483995">
                  <a:moveTo>
                    <a:pt x="1067562" y="533400"/>
                  </a:moveTo>
                  <a:lnTo>
                    <a:pt x="1029462" y="533400"/>
                  </a:lnTo>
                  <a:lnTo>
                    <a:pt x="1029462" y="571500"/>
                  </a:lnTo>
                  <a:lnTo>
                    <a:pt x="1067562" y="571500"/>
                  </a:lnTo>
                  <a:lnTo>
                    <a:pt x="1067562" y="533400"/>
                  </a:lnTo>
                  <a:close/>
                </a:path>
                <a:path w="1106170" h="1483995">
                  <a:moveTo>
                    <a:pt x="1067562" y="457200"/>
                  </a:moveTo>
                  <a:lnTo>
                    <a:pt x="1029462" y="457200"/>
                  </a:lnTo>
                  <a:lnTo>
                    <a:pt x="1029462" y="495300"/>
                  </a:lnTo>
                  <a:lnTo>
                    <a:pt x="1067562" y="495300"/>
                  </a:lnTo>
                  <a:lnTo>
                    <a:pt x="1067562" y="457200"/>
                  </a:lnTo>
                  <a:close/>
                </a:path>
                <a:path w="1106170" h="1483995">
                  <a:moveTo>
                    <a:pt x="1067562" y="381000"/>
                  </a:moveTo>
                  <a:lnTo>
                    <a:pt x="1029462" y="381000"/>
                  </a:lnTo>
                  <a:lnTo>
                    <a:pt x="1029462" y="419100"/>
                  </a:lnTo>
                  <a:lnTo>
                    <a:pt x="1067562" y="419100"/>
                  </a:lnTo>
                  <a:lnTo>
                    <a:pt x="1067562" y="381000"/>
                  </a:lnTo>
                  <a:close/>
                </a:path>
                <a:path w="1106170" h="1483995">
                  <a:moveTo>
                    <a:pt x="1067562" y="304800"/>
                  </a:moveTo>
                  <a:lnTo>
                    <a:pt x="1029462" y="304800"/>
                  </a:lnTo>
                  <a:lnTo>
                    <a:pt x="1029462" y="342900"/>
                  </a:lnTo>
                  <a:lnTo>
                    <a:pt x="1067562" y="342900"/>
                  </a:lnTo>
                  <a:lnTo>
                    <a:pt x="1067562" y="304800"/>
                  </a:lnTo>
                  <a:close/>
                </a:path>
                <a:path w="1106170" h="1483995">
                  <a:moveTo>
                    <a:pt x="1067562" y="228600"/>
                  </a:moveTo>
                  <a:lnTo>
                    <a:pt x="1029462" y="228600"/>
                  </a:lnTo>
                  <a:lnTo>
                    <a:pt x="1029462" y="266700"/>
                  </a:lnTo>
                  <a:lnTo>
                    <a:pt x="1067562" y="266700"/>
                  </a:lnTo>
                  <a:lnTo>
                    <a:pt x="1067562" y="228600"/>
                  </a:lnTo>
                  <a:close/>
                </a:path>
                <a:path w="1106170" h="1483995">
                  <a:moveTo>
                    <a:pt x="1067562" y="152400"/>
                  </a:moveTo>
                  <a:lnTo>
                    <a:pt x="1029462" y="152400"/>
                  </a:lnTo>
                  <a:lnTo>
                    <a:pt x="1029462" y="190500"/>
                  </a:lnTo>
                  <a:lnTo>
                    <a:pt x="1067562" y="190500"/>
                  </a:lnTo>
                  <a:lnTo>
                    <a:pt x="1067562" y="152400"/>
                  </a:lnTo>
                  <a:close/>
                </a:path>
                <a:path w="1106170" h="1483995">
                  <a:moveTo>
                    <a:pt x="1067562" y="76200"/>
                  </a:moveTo>
                  <a:lnTo>
                    <a:pt x="1029462" y="76200"/>
                  </a:lnTo>
                  <a:lnTo>
                    <a:pt x="1029462" y="114300"/>
                  </a:lnTo>
                  <a:lnTo>
                    <a:pt x="1067562" y="114300"/>
                  </a:lnTo>
                  <a:lnTo>
                    <a:pt x="1067562" y="76200"/>
                  </a:lnTo>
                  <a:close/>
                </a:path>
                <a:path w="1106170" h="1483995">
                  <a:moveTo>
                    <a:pt x="1067562" y="0"/>
                  </a:moveTo>
                  <a:lnTo>
                    <a:pt x="1029462" y="0"/>
                  </a:lnTo>
                  <a:lnTo>
                    <a:pt x="1029462" y="38100"/>
                  </a:lnTo>
                  <a:lnTo>
                    <a:pt x="1067562" y="38100"/>
                  </a:lnTo>
                  <a:lnTo>
                    <a:pt x="1067562" y="0"/>
                  </a:lnTo>
                  <a:close/>
                </a:path>
                <a:path w="1106170" h="1483995">
                  <a:moveTo>
                    <a:pt x="1105662" y="747268"/>
                  </a:moveTo>
                  <a:lnTo>
                    <a:pt x="991362" y="747268"/>
                  </a:lnTo>
                  <a:lnTo>
                    <a:pt x="1048512" y="861568"/>
                  </a:lnTo>
                  <a:lnTo>
                    <a:pt x="1096137" y="766318"/>
                  </a:lnTo>
                  <a:lnTo>
                    <a:pt x="1098296" y="762000"/>
                  </a:lnTo>
                  <a:lnTo>
                    <a:pt x="1105662" y="74726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38827" y="3380613"/>
            <a:ext cx="590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24246" y="1977898"/>
            <a:ext cx="9429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39111" y="5553455"/>
            <a:ext cx="1202690" cy="4603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6034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204"/>
              </a:spcBef>
            </a:pPr>
            <a:r>
              <a:rPr sz="2400" b="1" spc="-10" dirty="0">
                <a:latin typeface="Calibri"/>
                <a:cs typeface="Calibri"/>
              </a:rPr>
              <a:t>RDBMS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4FCDBFDC-E9E5-08F0-3B93-DF9ED8533B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17</a:t>
            </a:fld>
            <a:endParaRPr lang="en-IN" spc="-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37293" y="3404361"/>
            <a:ext cx="1651000" cy="543560"/>
            <a:chOff x="9337293" y="3404361"/>
            <a:chExt cx="1651000" cy="543560"/>
          </a:xfrm>
        </p:grpSpPr>
        <p:sp>
          <p:nvSpPr>
            <p:cNvPr id="3" name="object 3"/>
            <p:cNvSpPr/>
            <p:nvPr/>
          </p:nvSpPr>
          <p:spPr>
            <a:xfrm>
              <a:off x="9343643" y="3410711"/>
              <a:ext cx="1638300" cy="530860"/>
            </a:xfrm>
            <a:custGeom>
              <a:avLst/>
              <a:gdLst/>
              <a:ahLst/>
              <a:cxnLst/>
              <a:rect l="l" t="t" r="r" b="b"/>
              <a:pathLst>
                <a:path w="1638300" h="530860">
                  <a:moveTo>
                    <a:pt x="1638300" y="0"/>
                  </a:moveTo>
                  <a:lnTo>
                    <a:pt x="265175" y="0"/>
                  </a:lnTo>
                  <a:lnTo>
                    <a:pt x="0" y="265175"/>
                  </a:lnTo>
                  <a:lnTo>
                    <a:pt x="265175" y="530351"/>
                  </a:lnTo>
                  <a:lnTo>
                    <a:pt x="1638300" y="530351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3643" y="3410711"/>
              <a:ext cx="1638300" cy="530860"/>
            </a:xfrm>
            <a:custGeom>
              <a:avLst/>
              <a:gdLst/>
              <a:ahLst/>
              <a:cxnLst/>
              <a:rect l="l" t="t" r="r" b="b"/>
              <a:pathLst>
                <a:path w="1638300" h="530860">
                  <a:moveTo>
                    <a:pt x="1638300" y="0"/>
                  </a:moveTo>
                  <a:lnTo>
                    <a:pt x="265175" y="0"/>
                  </a:lnTo>
                  <a:lnTo>
                    <a:pt x="0" y="265175"/>
                  </a:lnTo>
                  <a:lnTo>
                    <a:pt x="265175" y="530351"/>
                  </a:lnTo>
                  <a:lnTo>
                    <a:pt x="1638300" y="530351"/>
                  </a:lnTo>
                  <a:lnTo>
                    <a:pt x="163830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939" y="1315211"/>
            <a:ext cx="8025383" cy="50612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03791" y="3383026"/>
            <a:ext cx="145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47C5CE-BD9F-8E47-0D1C-8BE66E1132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18</a:t>
            </a:fld>
            <a:endParaRPr lang="en-IN" spc="-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7D7BB6-9429-FFCF-BD0C-E9A35304598B}"/>
              </a:ext>
            </a:extLst>
          </p:cNvPr>
          <p:cNvSpPr txBox="1"/>
          <p:nvPr/>
        </p:nvSpPr>
        <p:spPr>
          <a:xfrm>
            <a:off x="533400" y="127642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+mn-lt"/>
              </a:rPr>
              <a:t>Schema Diagram</a:t>
            </a:r>
            <a:endParaRPr lang="en-IN" sz="4000" b="1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C9EC50-4B9B-F86F-E50B-24BB237C76A7}"/>
              </a:ext>
            </a:extLst>
          </p:cNvPr>
          <p:cNvSpPr txBox="1"/>
          <p:nvPr/>
        </p:nvSpPr>
        <p:spPr>
          <a:xfrm>
            <a:off x="1025651" y="945879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schema is the </a:t>
            </a:r>
            <a:r>
              <a:rPr lang="en-GB" b="1" dirty="0"/>
              <a:t>blueprint</a:t>
            </a:r>
            <a:r>
              <a:rPr lang="en-GB" dirty="0"/>
              <a:t> of a database — it defines how data is organized.</a:t>
            </a:r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34428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14323" y="1374013"/>
            <a:ext cx="4232910" cy="4554855"/>
            <a:chOff x="1214323" y="1374013"/>
            <a:chExt cx="4232910" cy="45548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323" y="1374013"/>
              <a:ext cx="2067306" cy="4785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323" y="1820545"/>
              <a:ext cx="4232402" cy="4785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323" y="2266772"/>
              <a:ext cx="2194941" cy="4788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4323" y="2715513"/>
              <a:ext cx="2980436" cy="4785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1573" y="3213861"/>
              <a:ext cx="1356995" cy="4160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1573" y="3672839"/>
              <a:ext cx="1260957" cy="4160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1573" y="4133088"/>
              <a:ext cx="1451228" cy="416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573" y="4593285"/>
              <a:ext cx="1469009" cy="4163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573" y="5052314"/>
              <a:ext cx="1316101" cy="4160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1573" y="5512612"/>
              <a:ext cx="1148854" cy="41605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73023" y="1350645"/>
            <a:ext cx="598805" cy="5022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60"/>
              </a:lnSpc>
              <a:spcBef>
                <a:spcPts val="100"/>
              </a:spcBef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1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2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6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90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71573" y="5972555"/>
            <a:ext cx="2856229" cy="41635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191ACD-1912-9706-07B3-E7942750DA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19</a:t>
            </a:fld>
            <a:endParaRPr lang="en-IN" spc="-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319" y="245363"/>
              <a:ext cx="4161281" cy="7048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694" y="334721"/>
              <a:ext cx="3906011" cy="39806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02994" y="672820"/>
            <a:ext cx="5131435" cy="564578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03860" indent="-391160">
              <a:lnSpc>
                <a:spcPct val="100000"/>
              </a:lnSpc>
              <a:spcBef>
                <a:spcPts val="685"/>
              </a:spcBef>
              <a:buFont typeface="Calibri"/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Introduction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SQL-</a:t>
            </a:r>
            <a:r>
              <a:rPr sz="1700" dirty="0">
                <a:latin typeface="Calibri"/>
                <a:cs typeface="Calibri"/>
              </a:rPr>
              <a:t>What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Data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Types,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Primary-</a:t>
            </a:r>
            <a:r>
              <a:rPr sz="1700" dirty="0">
                <a:latin typeface="Calibri"/>
                <a:cs typeface="Calibri"/>
              </a:rPr>
              <a:t>Foreign</a:t>
            </a:r>
            <a:r>
              <a:rPr sz="1700" spc="-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Keys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Constraints</a:t>
            </a:r>
            <a:endParaRPr sz="1700">
              <a:latin typeface="Calibri"/>
              <a:cs typeface="Calibri"/>
            </a:endParaRPr>
          </a:p>
          <a:p>
            <a:pPr marL="861060" lvl="1" indent="-391160">
              <a:lnSpc>
                <a:spcPct val="100000"/>
              </a:lnSpc>
              <a:spcBef>
                <a:spcPts val="95"/>
              </a:spcBef>
              <a:buAutoNum type="alphaLcPeriod"/>
              <a:tabLst>
                <a:tab pos="861060" algn="l"/>
              </a:tabLst>
            </a:pPr>
            <a:r>
              <a:rPr sz="1700" dirty="0">
                <a:latin typeface="Calibri"/>
                <a:cs typeface="Calibri"/>
              </a:rPr>
              <a:t>Install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postgresql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pgadmin4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Table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INSERT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UPDATE,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DELETE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ALTER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Table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SELECT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Statement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WHERE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Clause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How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80" dirty="0">
                <a:latin typeface="Calibri"/>
                <a:cs typeface="Calibri"/>
              </a:rPr>
              <a:t>To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Import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Excel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File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(CSV)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SQL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String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Function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spc="-10" dirty="0">
                <a:latin typeface="Calibri"/>
                <a:cs typeface="Calibri"/>
              </a:rPr>
              <a:t>Aggregate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Group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By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Having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Clause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Time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Stamp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Extract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Function,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Date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Time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Function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SQL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JOINS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SELF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JOIN,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UNION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UNION</a:t>
            </a:r>
            <a:r>
              <a:rPr sz="1700" spc="-25" dirty="0">
                <a:latin typeface="Calibri"/>
                <a:cs typeface="Calibri"/>
              </a:rPr>
              <a:t> ALL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spc="-10" dirty="0">
                <a:latin typeface="Calibri"/>
                <a:cs typeface="Calibri"/>
              </a:rPr>
              <a:t>Subquery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Window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Case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Statement/Expression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examples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CTE-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Common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Table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Expression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8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A14B18-A35F-EF79-DF52-0934A3EB60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</a:t>
            </a:fld>
            <a:endParaRPr lang="en-IN" spc="-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3690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545716"/>
            <a:ext cx="9634220" cy="446087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993140" indent="-228600">
              <a:lnSpc>
                <a:spcPts val="389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Data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type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defines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what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value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the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store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table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Defined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while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creating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database</a:t>
            </a:r>
            <a:endParaRPr sz="3600">
              <a:latin typeface="Calibri"/>
              <a:cs typeface="Calibri"/>
            </a:endParaRPr>
          </a:p>
          <a:p>
            <a:pPr marL="241300" marR="5080" indent="-228600">
              <a:lnSpc>
                <a:spcPts val="38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Data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types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mainly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classified</a:t>
            </a:r>
            <a:r>
              <a:rPr sz="3600" spc="-8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into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three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categories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+ </a:t>
            </a:r>
            <a:r>
              <a:rPr sz="3600" dirty="0">
                <a:latin typeface="Calibri"/>
                <a:cs typeface="Calibri"/>
              </a:rPr>
              <a:t>most</a:t>
            </a:r>
            <a:r>
              <a:rPr sz="3600" spc="-12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used</a:t>
            </a:r>
            <a:endParaRPr sz="3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7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String: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char,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varchar,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0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Numeric: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int,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float,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bool,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Date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time: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datetime,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F3D8A-0F8C-33EE-921F-DFF03576E9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20</a:t>
            </a:fld>
            <a:endParaRPr lang="en-IN" spc="-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36900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529207"/>
            <a:ext cx="5848604" cy="4465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023" y="1920745"/>
            <a:ext cx="10363835" cy="398970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int: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float: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decimal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bool: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true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false</a:t>
            </a:r>
            <a:endParaRPr sz="2800">
              <a:latin typeface="Calibri"/>
              <a:cs typeface="Calibri"/>
            </a:endParaRPr>
          </a:p>
          <a:p>
            <a:pPr marL="240029" marR="51435" indent="-227329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char: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fixed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contain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letters,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special 	characters</a:t>
            </a:r>
            <a:endParaRPr sz="2800">
              <a:latin typeface="Calibri"/>
              <a:cs typeface="Calibri"/>
            </a:endParaRPr>
          </a:p>
          <a:p>
            <a:pPr marL="240029" marR="224790" indent="-227329">
              <a:lnSpc>
                <a:spcPts val="269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varchar: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variable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letters,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special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characters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date: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format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YYYY-</a:t>
            </a:r>
            <a:r>
              <a:rPr sz="2800" spc="-30" dirty="0">
                <a:latin typeface="Calibri"/>
                <a:cs typeface="Calibri"/>
              </a:rPr>
              <a:t>MM-</a:t>
            </a:r>
            <a:r>
              <a:rPr sz="2800" spc="-25" dirty="0">
                <a:latin typeface="Calibri"/>
                <a:cs typeface="Calibri"/>
              </a:rPr>
              <a:t>DD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datetime: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time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format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YYYY-</a:t>
            </a:r>
            <a:r>
              <a:rPr sz="2800" spc="-30" dirty="0">
                <a:latin typeface="Calibri"/>
                <a:cs typeface="Calibri"/>
              </a:rPr>
              <a:t>MM-</a:t>
            </a:r>
            <a:r>
              <a:rPr sz="2800" dirty="0">
                <a:latin typeface="Calibri"/>
                <a:cs typeface="Calibri"/>
              </a:rPr>
              <a:t>DD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hh:mm:ss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A8206-5AC4-B59B-07C5-19BABFBF8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4602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21</a:t>
            </a:fld>
            <a:endParaRPr lang="en-IN" spc="-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996938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590166"/>
            <a:ext cx="3248279" cy="4785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723" y="3963670"/>
            <a:ext cx="3283585" cy="4785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2112086"/>
            <a:ext cx="9942195" cy="37217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0029" marR="34290" indent="-227329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 column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easily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identify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locate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queries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key,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should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NULL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14"/>
              </a:spcBef>
              <a:buFont typeface="Arial MT"/>
              <a:buChar char="•"/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</a:t>
            </a:r>
            <a:endParaRPr sz="2800">
              <a:latin typeface="Calibri"/>
              <a:cs typeface="Calibri"/>
            </a:endParaRPr>
          </a:p>
          <a:p>
            <a:pPr marL="240029" marR="95250" indent="-227329">
              <a:lnSpc>
                <a:spcPts val="302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keys,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duplicate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CAE97-0C5A-6BB5-458F-60762FB43E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22</a:t>
            </a:fld>
            <a:endParaRPr lang="en-IN" spc="-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22371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405618"/>
            <a:ext cx="10010140" cy="489839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spc="-10" dirty="0">
                <a:latin typeface="Calibri"/>
                <a:cs typeface="Calibri"/>
              </a:rPr>
              <a:t>Constraints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are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used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to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specify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rules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for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data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table</a:t>
            </a:r>
            <a:endParaRPr sz="3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Calibri"/>
                <a:cs typeface="Calibri"/>
              </a:rPr>
              <a:t>This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ensures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accuracy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and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reliability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data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table</a:t>
            </a:r>
            <a:endParaRPr sz="3000" dirty="0">
              <a:latin typeface="Calibri"/>
              <a:cs typeface="Calibri"/>
            </a:endParaRPr>
          </a:p>
          <a:p>
            <a:pPr marL="240029" marR="715010" indent="-227329">
              <a:lnSpc>
                <a:spcPct val="80000"/>
              </a:lnSpc>
              <a:spcBef>
                <a:spcPts val="10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Constraints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specified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	</a:t>
            </a:r>
            <a:r>
              <a:rPr sz="2800" spc="-30" dirty="0">
                <a:latin typeface="Calibri"/>
                <a:cs typeface="Calibri"/>
              </a:rPr>
              <a:t>CREATE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TABLE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statement,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after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created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ALTER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statement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ts val="3329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1200150" marR="5177155" indent="-217170">
              <a:lnSpc>
                <a:spcPct val="97400"/>
              </a:lnSpc>
              <a:spcBef>
                <a:spcPts val="45"/>
              </a:spcBef>
            </a:pPr>
            <a:r>
              <a:rPr sz="2400" spc="-30" dirty="0">
                <a:latin typeface="Calibri"/>
                <a:cs typeface="Calibri"/>
              </a:rPr>
              <a:t>CREATE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TABLE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( </a:t>
            </a:r>
            <a:r>
              <a:rPr sz="2400" dirty="0">
                <a:latin typeface="Calibri"/>
                <a:cs typeface="Calibri"/>
              </a:rPr>
              <a:t>column1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column2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column3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</a:t>
            </a:r>
            <a:endParaRPr sz="2400" dirty="0">
              <a:latin typeface="Calibri"/>
              <a:cs typeface="Calibri"/>
            </a:endParaRPr>
          </a:p>
          <a:p>
            <a:pPr marL="1200150">
              <a:lnSpc>
                <a:spcPts val="2770"/>
              </a:lnSpc>
            </a:pPr>
            <a:r>
              <a:rPr sz="2400" spc="-20" dirty="0">
                <a:latin typeface="Calibri"/>
                <a:cs typeface="Calibri"/>
              </a:rPr>
              <a:t>....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ts val="2840"/>
              </a:lnSpc>
            </a:pPr>
            <a:r>
              <a:rPr sz="2400" spc="-25" dirty="0">
                <a:latin typeface="Calibri"/>
                <a:cs typeface="Calibri"/>
              </a:rPr>
              <a:t>);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EB03-EB30-ECEE-1D44-927331E113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23</a:t>
            </a:fld>
            <a:endParaRPr lang="en-IN" spc="-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22371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435557"/>
            <a:ext cx="6350381" cy="478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023" y="1869807"/>
            <a:ext cx="9963150" cy="43300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different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UNIQUE</a:t>
            </a:r>
            <a:endParaRPr sz="2800">
              <a:latin typeface="Calibri"/>
              <a:cs typeface="Calibri"/>
            </a:endParaRPr>
          </a:p>
          <a:p>
            <a:pPr marL="240029" marR="266065" indent="-227329">
              <a:lnSpc>
                <a:spcPts val="2690"/>
              </a:lnSpc>
              <a:spcBef>
                <a:spcPts val="96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Prevents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actions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would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destroy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between 	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(used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together)</a:t>
            </a:r>
            <a:endParaRPr sz="2800">
              <a:latin typeface="Calibri"/>
              <a:cs typeface="Calibri"/>
            </a:endParaRPr>
          </a:p>
          <a:p>
            <a:pPr marL="240029" marR="753110" indent="-227329">
              <a:lnSpc>
                <a:spcPct val="80000"/>
              </a:lnSpc>
              <a:spcBef>
                <a:spcPts val="10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CHECK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satisfies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specific 	condition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latin typeface="Calibri"/>
                <a:cs typeface="Calibri"/>
              </a:rPr>
              <a:t>DEFAULT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default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specified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CREATE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INDEX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retrieve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database 	</a:t>
            </a:r>
            <a:r>
              <a:rPr sz="2800" dirty="0">
                <a:latin typeface="Calibri"/>
                <a:cs typeface="Calibri"/>
              </a:rPr>
              <a:t>very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quickly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81688-1EA2-BD97-78B0-7A071424DE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24</a:t>
            </a:fld>
            <a:endParaRPr lang="en-IN" spc="-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" y="12192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6892" y="1940655"/>
            <a:ext cx="6038215" cy="1238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335"/>
              </a:lnSpc>
              <a:spcBef>
                <a:spcPts val="100"/>
              </a:spcBef>
            </a:pPr>
            <a:r>
              <a:rPr sz="5400" dirty="0">
                <a:solidFill>
                  <a:srgbClr val="FFFF00"/>
                </a:solidFill>
                <a:latin typeface="Arial"/>
                <a:cs typeface="Arial"/>
              </a:rPr>
              <a:t>Install</a:t>
            </a:r>
            <a:r>
              <a:rPr sz="5400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5400" dirty="0">
                <a:solidFill>
                  <a:srgbClr val="FFFF00"/>
                </a:solidFill>
                <a:latin typeface="Arial"/>
                <a:cs typeface="Arial"/>
              </a:rPr>
              <a:t>SQL</a:t>
            </a:r>
            <a:r>
              <a:rPr sz="5400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5400" spc="105" dirty="0">
                <a:solidFill>
                  <a:srgbClr val="FFFF00"/>
                </a:solidFill>
                <a:latin typeface="Arial"/>
                <a:cs typeface="Arial"/>
              </a:rPr>
              <a:t>Server</a:t>
            </a:r>
            <a:endParaRPr sz="5400" dirty="0">
              <a:latin typeface="Arial"/>
              <a:cs typeface="Arial"/>
            </a:endParaRPr>
          </a:p>
          <a:p>
            <a:pPr algn="ctr">
              <a:lnSpc>
                <a:spcPts val="3215"/>
              </a:lnSpc>
            </a:pP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(</a:t>
            </a:r>
            <a:r>
              <a:rPr sz="2800" u="sng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Postgre</a:t>
            </a:r>
            <a:r>
              <a:rPr sz="28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SQL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EBC56-E89B-D29D-6CD9-230FB210E4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25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CC544-7B84-7B50-1FE8-3A7EA5925B32}"/>
              </a:ext>
            </a:extLst>
          </p:cNvPr>
          <p:cNvSpPr txBox="1"/>
          <p:nvPr/>
        </p:nvSpPr>
        <p:spPr>
          <a:xfrm>
            <a:off x="4114800" y="3687605"/>
            <a:ext cx="415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Better to follow latest installation guide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3AAEE-5618-4506-21E7-E8C79DA451B1}"/>
              </a:ext>
            </a:extLst>
          </p:cNvPr>
          <p:cNvSpPr txBox="1"/>
          <p:nvPr/>
        </p:nvSpPr>
        <p:spPr>
          <a:xfrm>
            <a:off x="4407280" y="4533804"/>
            <a:ext cx="678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chemeClr val="bg1"/>
                </a:solidFill>
                <a:hlinkClick r:id="rId3"/>
              </a:rPr>
              <a:t>Postgre</a:t>
            </a:r>
            <a:r>
              <a:rPr lang="en-GB" b="1" dirty="0">
                <a:solidFill>
                  <a:schemeClr val="bg1"/>
                </a:solidFill>
                <a:hlinkClick r:id="rId3"/>
              </a:rPr>
              <a:t> </a:t>
            </a:r>
            <a:r>
              <a:rPr lang="en-GB" b="1" dirty="0" err="1">
                <a:solidFill>
                  <a:schemeClr val="bg1"/>
                </a:solidFill>
                <a:hlinkClick r:id="rId3"/>
              </a:rPr>
              <a:t>Sql</a:t>
            </a:r>
            <a:r>
              <a:rPr lang="en-GB" b="1" dirty="0">
                <a:solidFill>
                  <a:schemeClr val="bg1"/>
                </a:solidFill>
                <a:hlinkClick r:id="rId3"/>
              </a:rPr>
              <a:t> installer</a:t>
            </a:r>
            <a:endParaRPr lang="en-GB" b="1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hlinkClick r:id="rId4"/>
              </a:rPr>
              <a:t>Mysql</a:t>
            </a:r>
            <a:r>
              <a:rPr lang="en-GB" dirty="0">
                <a:solidFill>
                  <a:schemeClr val="bg1"/>
                </a:solidFill>
                <a:hlinkClick r:id="rId4"/>
              </a:rPr>
              <a:t> installer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5"/>
              </a:rPr>
              <a:t>Microsoft </a:t>
            </a:r>
            <a:r>
              <a:rPr lang="en-GB" dirty="0" err="1">
                <a:solidFill>
                  <a:schemeClr val="bg1"/>
                </a:solidFill>
                <a:hlinkClick r:id="rId5"/>
              </a:rPr>
              <a:t>Sql</a:t>
            </a:r>
            <a:r>
              <a:rPr lang="en-GB" dirty="0">
                <a:solidFill>
                  <a:schemeClr val="bg1"/>
                </a:solidFill>
                <a:hlinkClick r:id="rId5"/>
              </a:rPr>
              <a:t> Sever installer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629285">
              <a:lnSpc>
                <a:spcPct val="100000"/>
              </a:lnSpc>
              <a:spcBef>
                <a:spcPts val="100"/>
              </a:spcBef>
            </a:pPr>
            <a:r>
              <a:rPr sz="5400" spc="75" dirty="0">
                <a:latin typeface="Arial"/>
                <a:cs typeface="Arial"/>
              </a:rPr>
              <a:t>Creating</a:t>
            </a:r>
            <a:r>
              <a:rPr sz="5400" spc="-185" dirty="0">
                <a:latin typeface="Arial"/>
                <a:cs typeface="Arial"/>
              </a:rPr>
              <a:t> </a:t>
            </a:r>
            <a:r>
              <a:rPr sz="5400" spc="95" dirty="0">
                <a:latin typeface="Arial"/>
                <a:cs typeface="Arial"/>
              </a:rPr>
              <a:t>Database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14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Tables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A0C26-F690-EEBE-E53C-03051D45DBC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25A0E-8B48-0566-7FA8-45AF20599806}"/>
              </a:ext>
            </a:extLst>
          </p:cNvPr>
          <p:cNvSpPr txBox="1"/>
          <p:nvPr/>
        </p:nvSpPr>
        <p:spPr>
          <a:xfrm>
            <a:off x="3581400" y="4286413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Crud Operations : </a:t>
            </a:r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Download</a:t>
            </a:r>
            <a:endParaRPr lang="en-IN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C85DF-D23D-9923-FDA1-76AC858AD912}"/>
              </a:ext>
            </a:extLst>
          </p:cNvPr>
          <p:cNvSpPr txBox="1"/>
          <p:nvPr/>
        </p:nvSpPr>
        <p:spPr>
          <a:xfrm>
            <a:off x="4495800" y="1439827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CRUD</a:t>
            </a:r>
            <a:r>
              <a:rPr lang="en-GB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2EEA2-7BA9-21CD-6848-A18F11A726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27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C6052-AF64-2961-9DCF-D5FF020A6D6A}"/>
              </a:ext>
            </a:extLst>
          </p:cNvPr>
          <p:cNvSpPr txBox="1"/>
          <p:nvPr/>
        </p:nvSpPr>
        <p:spPr>
          <a:xfrm>
            <a:off x="609600" y="227539"/>
            <a:ext cx="487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+mj-lt"/>
              </a:rPr>
              <a:t>Create  </a:t>
            </a:r>
            <a:r>
              <a:rPr lang="en-GB" sz="4000" b="1" dirty="0" err="1">
                <a:latin typeface="+mj-lt"/>
              </a:rPr>
              <a:t>DataBase</a:t>
            </a:r>
            <a:endParaRPr lang="en-IN" sz="40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535EB-431C-EF20-06AC-AB1FC13C8474}"/>
              </a:ext>
            </a:extLst>
          </p:cNvPr>
          <p:cNvSpPr txBox="1"/>
          <p:nvPr/>
        </p:nvSpPr>
        <p:spPr>
          <a:xfrm>
            <a:off x="913244" y="1025937"/>
            <a:ext cx="853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n-lt"/>
              </a:rPr>
              <a:t>The 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create database </a:t>
            </a:r>
            <a:r>
              <a:rPr lang="en-GB" sz="2400" dirty="0">
                <a:latin typeface="+mn-lt"/>
              </a:rPr>
              <a:t>statement helps us to create  database</a:t>
            </a:r>
            <a:endParaRPr lang="en-IN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A29CF-AF51-01A8-BD04-A6195B818AA5}"/>
              </a:ext>
            </a:extLst>
          </p:cNvPr>
          <p:cNvSpPr txBox="1"/>
          <p:nvPr/>
        </p:nvSpPr>
        <p:spPr>
          <a:xfrm>
            <a:off x="932871" y="1545516"/>
            <a:ext cx="686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Syntax: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CREATE DATABASE</a:t>
            </a:r>
            <a:r>
              <a:rPr lang="en-GB" sz="2000" dirty="0">
                <a:latin typeface="+mn-lt"/>
              </a:rPr>
              <a:t>  </a:t>
            </a:r>
            <a:r>
              <a:rPr lang="en-GB" sz="2400" dirty="0" err="1">
                <a:latin typeface="+mn-lt"/>
              </a:rPr>
              <a:t>databasename</a:t>
            </a:r>
            <a:r>
              <a:rPr lang="en-GB" sz="2400" dirty="0">
                <a:latin typeface="+mn-lt"/>
              </a:rPr>
              <a:t>;</a:t>
            </a:r>
            <a:endParaRPr lang="en-IN" sz="2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3A788-05AD-2DD1-5B67-EE419281F62D}"/>
              </a:ext>
            </a:extLst>
          </p:cNvPr>
          <p:cNvSpPr txBox="1"/>
          <p:nvPr/>
        </p:nvSpPr>
        <p:spPr>
          <a:xfrm>
            <a:off x="950189" y="2248857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Example: 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CREATE DATABASE  </a:t>
            </a:r>
            <a:r>
              <a:rPr lang="en-GB" sz="2000" dirty="0">
                <a:latin typeface="+mn-lt"/>
              </a:rPr>
              <a:t>student</a:t>
            </a:r>
            <a:r>
              <a:rPr lang="en-GB" sz="2400" dirty="0">
                <a:latin typeface="+mn-lt"/>
              </a:rPr>
              <a:t>;</a:t>
            </a:r>
            <a:endParaRPr lang="en-IN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DB9E5-ACF5-2301-9313-31379B5387D5}"/>
              </a:ext>
            </a:extLst>
          </p:cNvPr>
          <p:cNvSpPr txBox="1"/>
          <p:nvPr/>
        </p:nvSpPr>
        <p:spPr>
          <a:xfrm>
            <a:off x="685800" y="3075057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+mj-lt"/>
              </a:rPr>
              <a:t>Delete Database</a:t>
            </a:r>
            <a:endParaRPr lang="en-IN" sz="40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B3668-3A2D-0B59-76CD-F3E032E48E28}"/>
              </a:ext>
            </a:extLst>
          </p:cNvPr>
          <p:cNvSpPr txBox="1"/>
          <p:nvPr/>
        </p:nvSpPr>
        <p:spPr>
          <a:xfrm>
            <a:off x="609600" y="3962400"/>
            <a:ext cx="967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n-lt"/>
              </a:rPr>
              <a:t>To delete a database we use </a:t>
            </a:r>
            <a:r>
              <a:rPr lang="en-GB" b="1" dirty="0">
                <a:solidFill>
                  <a:srgbClr val="00B0F0"/>
                </a:solidFill>
                <a:latin typeface="+mn-lt"/>
              </a:rPr>
              <a:t>DROP DATABASE  </a:t>
            </a:r>
            <a:r>
              <a:rPr lang="en-GB" dirty="0">
                <a:latin typeface="+mn-lt"/>
              </a:rPr>
              <a:t>statement and it will remove everything in database</a:t>
            </a:r>
            <a:endParaRPr lang="en-IN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2A73DC-B301-C02A-E680-3FF8445C8A6F}"/>
              </a:ext>
            </a:extLst>
          </p:cNvPr>
          <p:cNvSpPr txBox="1"/>
          <p:nvPr/>
        </p:nvSpPr>
        <p:spPr>
          <a:xfrm>
            <a:off x="837044" y="451118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+mn-lt"/>
              </a:rPr>
              <a:t>Syntax: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DROP DATABASE</a:t>
            </a:r>
            <a:r>
              <a:rPr lang="en-GB" sz="2000" dirty="0">
                <a:latin typeface="+mn-lt"/>
              </a:rPr>
              <a:t>  </a:t>
            </a:r>
            <a:r>
              <a:rPr lang="en-GB" sz="2000" dirty="0" err="1">
                <a:latin typeface="+mn-lt"/>
              </a:rPr>
              <a:t>databasename</a:t>
            </a:r>
            <a:r>
              <a:rPr lang="en-GB" sz="2000" dirty="0">
                <a:latin typeface="+mn-lt"/>
              </a:rPr>
              <a:t>;</a:t>
            </a:r>
            <a:endParaRPr lang="en-IN" sz="20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8F2E0-35E9-AAE3-1353-B42CF8F8F665}"/>
              </a:ext>
            </a:extLst>
          </p:cNvPr>
          <p:cNvSpPr txBox="1"/>
          <p:nvPr/>
        </p:nvSpPr>
        <p:spPr>
          <a:xfrm>
            <a:off x="783934" y="511242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+mn-lt"/>
              </a:rPr>
              <a:t>Example: 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DROP DATABASE  </a:t>
            </a:r>
            <a:r>
              <a:rPr lang="en-GB" sz="2000" dirty="0">
                <a:latin typeface="+mn-lt"/>
              </a:rPr>
              <a:t>student;</a:t>
            </a:r>
            <a:endParaRPr lang="en-IN" sz="20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CCDA0-8D4C-CD95-CFF4-D49B04EFAFA4}"/>
              </a:ext>
            </a:extLst>
          </p:cNvPr>
          <p:cNvSpPr txBox="1"/>
          <p:nvPr/>
        </p:nvSpPr>
        <p:spPr>
          <a:xfrm>
            <a:off x="950189" y="5943600"/>
            <a:ext cx="8422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Note: Make sure before drop the database backup everything and make sure you disconnect from the database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6470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505454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88744"/>
            <a:ext cx="83534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00000"/>
                </a:solidFill>
              </a:rPr>
              <a:t>The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30" dirty="0">
                <a:solidFill>
                  <a:srgbClr val="000000"/>
                </a:solidFill>
              </a:rPr>
              <a:t>CREATE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spc="-30" dirty="0">
                <a:solidFill>
                  <a:srgbClr val="000000"/>
                </a:solidFill>
              </a:rPr>
              <a:t>TABLE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statement</a:t>
            </a:r>
            <a:r>
              <a:rPr sz="2200" spc="-2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is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used</a:t>
            </a:r>
            <a:r>
              <a:rPr sz="2200" spc="-4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to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create</a:t>
            </a:r>
            <a:r>
              <a:rPr sz="2200" spc="-2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new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table</a:t>
            </a:r>
            <a:r>
              <a:rPr sz="2200" spc="-4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in</a:t>
            </a:r>
            <a:r>
              <a:rPr sz="2200" spc="-6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</a:t>
            </a:r>
            <a:r>
              <a:rPr sz="2200" spc="-55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database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973023" y="1749932"/>
            <a:ext cx="4717415" cy="4718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55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Syntax</a:t>
            </a:r>
            <a:endParaRPr sz="2200" dirty="0">
              <a:latin typeface="Calibri"/>
              <a:cs typeface="Calibri"/>
            </a:endParaRPr>
          </a:p>
          <a:p>
            <a:pPr marL="972819">
              <a:lnSpc>
                <a:spcPts val="2095"/>
              </a:lnSpc>
            </a:pPr>
            <a:r>
              <a:rPr sz="1900" b="1" spc="-25" dirty="0">
                <a:solidFill>
                  <a:srgbClr val="00AFEF"/>
                </a:solidFill>
                <a:latin typeface="Calibri"/>
                <a:cs typeface="Calibri"/>
              </a:rPr>
              <a:t>CREATE</a:t>
            </a:r>
            <a:r>
              <a:rPr sz="19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b="1" spc="-2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19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table_name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095"/>
              </a:lnSpc>
            </a:pPr>
            <a:r>
              <a:rPr sz="1900" spc="-50" dirty="0">
                <a:latin typeface="Calibri"/>
                <a:cs typeface="Calibri"/>
              </a:rPr>
              <a:t>(</a:t>
            </a:r>
            <a:endParaRPr sz="1900" dirty="0">
              <a:latin typeface="Calibri"/>
              <a:cs typeface="Calibri"/>
            </a:endParaRPr>
          </a:p>
          <a:p>
            <a:pPr marL="1143635" algn="just">
              <a:lnSpc>
                <a:spcPct val="91800"/>
              </a:lnSpc>
              <a:spcBef>
                <a:spcPts val="100"/>
              </a:spcBef>
            </a:pPr>
            <a:r>
              <a:rPr sz="1900" spc="-10" dirty="0">
                <a:latin typeface="Calibri"/>
                <a:cs typeface="Calibri"/>
              </a:rPr>
              <a:t>column_name1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 column_name2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 column_name3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100"/>
              </a:lnSpc>
            </a:pPr>
            <a:r>
              <a:rPr sz="1900" spc="-25" dirty="0">
                <a:latin typeface="Calibri"/>
                <a:cs typeface="Calibri"/>
              </a:rPr>
              <a:t>);</a:t>
            </a:r>
            <a:endParaRPr sz="19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7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Example</a:t>
            </a:r>
            <a:endParaRPr sz="2200" dirty="0">
              <a:latin typeface="Calibri"/>
              <a:cs typeface="Calibri"/>
            </a:endParaRPr>
          </a:p>
          <a:p>
            <a:pPr marL="1027430" algn="just">
              <a:lnSpc>
                <a:spcPts val="2190"/>
              </a:lnSpc>
              <a:spcBef>
                <a:spcPts val="345"/>
              </a:spcBef>
            </a:pPr>
            <a:r>
              <a:rPr sz="1900" spc="-25" dirty="0">
                <a:latin typeface="Calibri"/>
                <a:cs typeface="Calibri"/>
              </a:rPr>
              <a:t>CREATE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TABLE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customer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095"/>
              </a:lnSpc>
            </a:pPr>
            <a:r>
              <a:rPr sz="1900" spc="-50" dirty="0">
                <a:latin typeface="Calibri"/>
                <a:cs typeface="Calibri"/>
              </a:rPr>
              <a:t>(</a:t>
            </a:r>
            <a:endParaRPr sz="1900" dirty="0">
              <a:latin typeface="Calibri"/>
              <a:cs typeface="Calibri"/>
            </a:endParaRPr>
          </a:p>
          <a:p>
            <a:pPr marL="1143635" algn="just">
              <a:lnSpc>
                <a:spcPts val="2095"/>
              </a:lnSpc>
            </a:pPr>
            <a:r>
              <a:rPr sz="1900" dirty="0">
                <a:latin typeface="Calibri"/>
                <a:cs typeface="Calibri"/>
              </a:rPr>
              <a:t>CustID</a:t>
            </a:r>
            <a:r>
              <a:rPr sz="1900" spc="3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int8</a:t>
            </a:r>
            <a:r>
              <a:rPr sz="1900" spc="33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PRIMARY</a:t>
            </a:r>
            <a:r>
              <a:rPr sz="19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1900" spc="-2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1143635" marR="217804">
              <a:lnSpc>
                <a:spcPts val="2100"/>
              </a:lnSpc>
              <a:spcBef>
                <a:spcPts val="130"/>
              </a:spcBef>
            </a:pPr>
            <a:r>
              <a:rPr sz="1900" dirty="0">
                <a:latin typeface="Calibri"/>
                <a:cs typeface="Calibri"/>
              </a:rPr>
              <a:t>CustName</a:t>
            </a:r>
            <a:r>
              <a:rPr sz="1900" spc="29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varchar(50)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9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900" spc="-10" dirty="0">
                <a:latin typeface="Calibri"/>
                <a:cs typeface="Calibri"/>
              </a:rPr>
              <a:t>, </a:t>
            </a:r>
            <a:r>
              <a:rPr sz="1900" dirty="0">
                <a:latin typeface="Calibri"/>
                <a:cs typeface="Calibri"/>
              </a:rPr>
              <a:t>Age</a:t>
            </a:r>
            <a:r>
              <a:rPr sz="1900" spc="3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</a:t>
            </a:r>
            <a:r>
              <a:rPr sz="1900" spc="34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9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900" spc="-1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1143635">
              <a:lnSpc>
                <a:spcPts val="1960"/>
              </a:lnSpc>
            </a:pPr>
            <a:r>
              <a:rPr sz="1900" dirty="0">
                <a:latin typeface="Calibri"/>
                <a:cs typeface="Calibri"/>
              </a:rPr>
              <a:t>City</a:t>
            </a:r>
            <a:r>
              <a:rPr sz="1900" spc="38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char(50),</a:t>
            </a:r>
            <a:endParaRPr sz="1900" dirty="0">
              <a:latin typeface="Calibri"/>
              <a:cs typeface="Calibri"/>
            </a:endParaRPr>
          </a:p>
          <a:p>
            <a:pPr marL="1143635">
              <a:lnSpc>
                <a:spcPts val="2100"/>
              </a:lnSpc>
            </a:pPr>
            <a:r>
              <a:rPr sz="1900" dirty="0">
                <a:latin typeface="Calibri"/>
                <a:cs typeface="Calibri"/>
              </a:rPr>
              <a:t>Salary</a:t>
            </a:r>
            <a:r>
              <a:rPr sz="1900" spc="38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numeric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190"/>
              </a:lnSpc>
            </a:pPr>
            <a:r>
              <a:rPr sz="1900" spc="-25" dirty="0">
                <a:latin typeface="Calibri"/>
                <a:cs typeface="Calibri"/>
              </a:rPr>
              <a:t>);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EC41A-0564-0645-3660-634A15E263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28</a:t>
            </a:fld>
            <a:endParaRPr lang="en-IN" spc="-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7638" y="1360119"/>
            <a:ext cx="7310755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167765" marR="5080" indent="-1155700">
              <a:lnSpc>
                <a:spcPts val="5830"/>
              </a:lnSpc>
              <a:spcBef>
                <a:spcPts val="835"/>
              </a:spcBef>
            </a:pPr>
            <a:r>
              <a:rPr sz="5400" spc="120" dirty="0">
                <a:latin typeface="Arial"/>
                <a:cs typeface="Arial"/>
              </a:rPr>
              <a:t>Insert,</a:t>
            </a:r>
            <a:r>
              <a:rPr sz="5400" spc="-180" dirty="0">
                <a:latin typeface="Arial"/>
                <a:cs typeface="Arial"/>
              </a:rPr>
              <a:t> </a:t>
            </a:r>
            <a:r>
              <a:rPr sz="5400" spc="90" dirty="0">
                <a:latin typeface="Arial"/>
                <a:cs typeface="Arial"/>
              </a:rPr>
              <a:t>Update,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05" dirty="0">
                <a:latin typeface="Arial"/>
                <a:cs typeface="Arial"/>
              </a:rPr>
              <a:t>Delete </a:t>
            </a:r>
            <a:r>
              <a:rPr sz="5400" dirty="0">
                <a:latin typeface="Arial"/>
                <a:cs typeface="Arial"/>
              </a:rPr>
              <a:t>Values</a:t>
            </a:r>
            <a:r>
              <a:rPr sz="5400" spc="-245" dirty="0">
                <a:latin typeface="Arial"/>
                <a:cs typeface="Arial"/>
              </a:rPr>
              <a:t> </a:t>
            </a:r>
            <a:r>
              <a:rPr sz="5400" dirty="0">
                <a:latin typeface="Arial"/>
                <a:cs typeface="Arial"/>
              </a:rPr>
              <a:t>in</a:t>
            </a:r>
            <a:r>
              <a:rPr sz="5400" spc="-18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Table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5222" y="2858465"/>
            <a:ext cx="9394825" cy="14497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" algn="ctr">
              <a:lnSpc>
                <a:spcPts val="4950"/>
              </a:lnSpc>
              <a:spcBef>
                <a:spcPts val="105"/>
              </a:spcBef>
            </a:pPr>
            <a:r>
              <a:rPr sz="4400" spc="-5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endParaRPr sz="4400" dirty="0">
              <a:latin typeface="Arial MT"/>
              <a:cs typeface="Arial MT"/>
            </a:endParaRPr>
          </a:p>
          <a:p>
            <a:pPr algn="ctr">
              <a:lnSpc>
                <a:spcPts val="6150"/>
              </a:lnSpc>
            </a:pPr>
            <a:r>
              <a:rPr sz="54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5400" b="1" spc="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400" b="1" spc="-459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54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Drop</a:t>
            </a:r>
            <a:r>
              <a:rPr sz="54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9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45" dirty="0">
                <a:solidFill>
                  <a:srgbClr val="FFFFFF"/>
                </a:solidFill>
                <a:latin typeface="Arial"/>
                <a:cs typeface="Arial"/>
              </a:rPr>
              <a:t>Truncate</a:t>
            </a:r>
            <a:r>
              <a:rPr sz="54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8A9AB-34B3-8917-AB46-364110CE40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29</a:t>
            </a:fld>
            <a:endParaRPr lang="en-IN" spc="-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E39F1-CEF4-0C80-B408-0C73E4DD20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3221606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7523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97888"/>
            <a:ext cx="91516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000000"/>
                </a:solidFill>
              </a:rPr>
              <a:t>The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INSERT</a:t>
            </a:r>
            <a:r>
              <a:rPr sz="2600" spc="-8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INTO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statement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is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used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to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insert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new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records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a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table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973023" y="1841373"/>
            <a:ext cx="5628005" cy="4518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Syntax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INSERT</a:t>
            </a:r>
            <a:r>
              <a:rPr sz="2200" b="1" spc="-10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INTO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 dirty="0">
              <a:latin typeface="Calibri"/>
              <a:cs typeface="Calibri"/>
            </a:endParaRPr>
          </a:p>
          <a:p>
            <a:pPr marL="927100" marR="5080">
              <a:lnSpc>
                <a:spcPts val="2600"/>
              </a:lnSpc>
              <a:spcBef>
                <a:spcPts val="105"/>
              </a:spcBef>
            </a:pPr>
            <a:r>
              <a:rPr sz="2200" dirty="0">
                <a:latin typeface="Calibri"/>
                <a:cs typeface="Calibri"/>
              </a:rPr>
              <a:t>(column1,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column2,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column3,...columnN) VALUES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540"/>
              </a:lnSpc>
            </a:pPr>
            <a:r>
              <a:rPr sz="2200" dirty="0">
                <a:latin typeface="Calibri"/>
                <a:cs typeface="Calibri"/>
              </a:rPr>
              <a:t>(value1,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value2,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value3,...valueN);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ts val="3115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5"/>
              </a:lnSpc>
            </a:pPr>
            <a:r>
              <a:rPr sz="2200" dirty="0">
                <a:latin typeface="Calibri"/>
                <a:cs typeface="Calibri"/>
              </a:rPr>
              <a:t>INSERT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spc="-10" dirty="0">
                <a:latin typeface="Calibri"/>
                <a:cs typeface="Calibri"/>
              </a:rPr>
              <a:t>(CustID,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CustName,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Age,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City,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Salary)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spc="-10" dirty="0">
                <a:latin typeface="Calibri"/>
                <a:cs typeface="Calibri"/>
              </a:rPr>
              <a:t>VALUES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dirty="0">
                <a:latin typeface="Calibri"/>
                <a:cs typeface="Calibri"/>
              </a:rPr>
              <a:t>(1,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‘Sam’,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26,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‘Delhi’,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9000),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(2,</a:t>
            </a:r>
            <a:r>
              <a:rPr sz="2200" spc="-30" dirty="0">
                <a:latin typeface="Calibri"/>
                <a:cs typeface="Calibri"/>
              </a:rPr>
              <a:t> ‘Ram’,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19,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‘Bangalore’,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11000),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(3,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‘Pam’,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31,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‘Mumbai’,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6000),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dirty="0">
                <a:latin typeface="Calibri"/>
                <a:cs typeface="Calibri"/>
              </a:rPr>
              <a:t>(4,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‘Jam’,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42,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‘Pune’,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10000);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56F5A-38CE-ADD6-8F42-7E4690783B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30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AE2F7-E55E-B4A0-2644-1509A3618A4F}"/>
              </a:ext>
            </a:extLst>
          </p:cNvPr>
          <p:cNvSpPr txBox="1"/>
          <p:nvPr/>
        </p:nvSpPr>
        <p:spPr>
          <a:xfrm>
            <a:off x="7200900" y="4114506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INSERT INTO customer values(6,'teja',24,’Kochi’,15000);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51024-992C-129C-03D9-48F01A008E54}"/>
              </a:ext>
            </a:extLst>
          </p:cNvPr>
          <p:cNvSpPr txBox="1"/>
          <p:nvPr/>
        </p:nvSpPr>
        <p:spPr>
          <a:xfrm>
            <a:off x="7200900" y="2828835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INSERT INTO customer(</a:t>
            </a:r>
            <a:r>
              <a:rPr lang="en-GB" sz="1800" spc="-10" dirty="0" err="1">
                <a:latin typeface="Calibri"/>
                <a:cs typeface="Calibri"/>
              </a:rPr>
              <a:t>CustID</a:t>
            </a:r>
            <a:r>
              <a:rPr lang="en-GB" sz="1800" spc="-10" dirty="0">
                <a:latin typeface="Calibri"/>
                <a:cs typeface="Calibri"/>
              </a:rPr>
              <a:t>,</a:t>
            </a:r>
            <a:r>
              <a:rPr lang="en-GB" sz="1800" spc="-90" dirty="0">
                <a:latin typeface="Calibri"/>
                <a:cs typeface="Calibri"/>
              </a:rPr>
              <a:t> </a:t>
            </a:r>
            <a:r>
              <a:rPr lang="en-GB" sz="1800" dirty="0" err="1">
                <a:latin typeface="Calibri"/>
                <a:cs typeface="Calibri"/>
              </a:rPr>
              <a:t>CustName</a:t>
            </a:r>
            <a:r>
              <a:rPr lang="en-GB" sz="1800" dirty="0">
                <a:latin typeface="Calibri"/>
                <a:cs typeface="Calibri"/>
              </a:rPr>
              <a:t>,</a:t>
            </a:r>
            <a:r>
              <a:rPr lang="en-GB" sz="1800" spc="-60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Age,</a:t>
            </a:r>
            <a:r>
              <a:rPr lang="en-GB" sz="1800" spc="-70" dirty="0">
                <a:latin typeface="Calibri"/>
                <a:cs typeface="Calibri"/>
              </a:rPr>
              <a:t> </a:t>
            </a:r>
            <a:r>
              <a:rPr lang="en-GB" sz="1800" spc="-20" dirty="0">
                <a:latin typeface="Calibri"/>
                <a:cs typeface="Calibri"/>
              </a:rPr>
              <a:t>City,</a:t>
            </a:r>
            <a:r>
              <a:rPr lang="en-GB" sz="1800" spc="-75" dirty="0">
                <a:latin typeface="Calibri"/>
                <a:cs typeface="Calibri"/>
              </a:rPr>
              <a:t> </a:t>
            </a:r>
            <a:r>
              <a:rPr lang="en-GB" sz="1800" spc="-10" dirty="0">
                <a:latin typeface="Calibri"/>
                <a:cs typeface="Calibri"/>
              </a:rPr>
              <a:t>Salary</a:t>
            </a:r>
            <a:r>
              <a:rPr lang="en-IN" dirty="0"/>
              <a:t>) </a:t>
            </a:r>
          </a:p>
          <a:p>
            <a:r>
              <a:rPr lang="en-IN" dirty="0"/>
              <a:t>values(</a:t>
            </a:r>
            <a:r>
              <a:rPr lang="en-IN" dirty="0">
                <a:latin typeface="Calibri"/>
                <a:cs typeface="Calibri"/>
              </a:rPr>
              <a:t>5</a:t>
            </a:r>
            <a:r>
              <a:rPr lang="en-IN" sz="1800" dirty="0">
                <a:latin typeface="Calibri"/>
                <a:cs typeface="Calibri"/>
              </a:rPr>
              <a:t>,</a:t>
            </a:r>
            <a:r>
              <a:rPr lang="en-IN" sz="1800" spc="-30" dirty="0">
                <a:latin typeface="Calibri"/>
                <a:cs typeface="Calibri"/>
              </a:rPr>
              <a:t> ‘Ramya’,</a:t>
            </a:r>
            <a:r>
              <a:rPr lang="en-IN" sz="1800" spc="-15" dirty="0">
                <a:latin typeface="Calibri"/>
                <a:cs typeface="Calibri"/>
              </a:rPr>
              <a:t> </a:t>
            </a:r>
            <a:r>
              <a:rPr lang="en-IN" sz="1800" dirty="0">
                <a:latin typeface="Calibri"/>
                <a:cs typeface="Calibri"/>
              </a:rPr>
              <a:t>19,</a:t>
            </a:r>
            <a:r>
              <a:rPr lang="en-IN" sz="1800" spc="-25" dirty="0">
                <a:latin typeface="Calibri"/>
                <a:cs typeface="Calibri"/>
              </a:rPr>
              <a:t> </a:t>
            </a:r>
            <a:r>
              <a:rPr lang="en-IN" sz="1800" spc="-30" dirty="0">
                <a:latin typeface="Calibri"/>
                <a:cs typeface="Calibri"/>
              </a:rPr>
              <a:t>‘Bangalore’,</a:t>
            </a:r>
            <a:r>
              <a:rPr lang="en-IN" sz="1800" spc="-45" dirty="0">
                <a:latin typeface="Calibri"/>
                <a:cs typeface="Calibri"/>
              </a:rPr>
              <a:t> </a:t>
            </a:r>
            <a:r>
              <a:rPr lang="en-IN" sz="1800" spc="-10" dirty="0">
                <a:latin typeface="Calibri"/>
                <a:cs typeface="Calibri"/>
              </a:rPr>
              <a:t>14000),</a:t>
            </a:r>
            <a:endParaRPr lang="en-IN" sz="1800" dirty="0">
              <a:latin typeface="Calibri"/>
              <a:cs typeface="Calibri"/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FADDC-F37B-9F92-585C-B13C03D76327}"/>
              </a:ext>
            </a:extLst>
          </p:cNvPr>
          <p:cNvSpPr txBox="1"/>
          <p:nvPr/>
        </p:nvSpPr>
        <p:spPr>
          <a:xfrm>
            <a:off x="7620000" y="2133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Other ways to insert data</a:t>
            </a:r>
            <a:endParaRPr lang="en-IN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1841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9444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UPDATE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command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update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rows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8511540" cy="37503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spc="-35" dirty="0">
                <a:solidFill>
                  <a:srgbClr val="00AFEF"/>
                </a:solidFill>
                <a:latin typeface="Calibri"/>
                <a:cs typeface="Calibri"/>
              </a:rPr>
              <a:t>UPDATE</a:t>
            </a:r>
            <a:r>
              <a:rPr sz="2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 marR="5080">
              <a:lnSpc>
                <a:spcPct val="1075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“Column_name1”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‘value1’,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“Column_name2”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‘value2’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“ID”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‘value’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spc="-30" dirty="0">
                <a:latin typeface="Calibri"/>
                <a:cs typeface="Calibri"/>
              </a:rPr>
              <a:t>UPDATE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customer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CustName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'Xam’,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Age=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32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0"/>
              </a:spcBef>
            </a:pP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4;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921A7-CF56-CFB7-0593-A52AF7E0DB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31</a:t>
            </a:fld>
            <a:endParaRPr lang="en-IN" spc="-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450082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1025652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20" dirty="0">
                <a:solidFill>
                  <a:srgbClr val="000000"/>
                </a:solidFill>
              </a:rPr>
              <a:t>ALTER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-35" dirty="0">
                <a:solidFill>
                  <a:srgbClr val="000000"/>
                </a:solidFill>
              </a:rPr>
              <a:t>TABLE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add,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delete,</a:t>
            </a:r>
            <a:r>
              <a:rPr sz="2800" spc="-4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or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B0F0"/>
                </a:solidFill>
              </a:rPr>
              <a:t>modify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columns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an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762000" y="2345063"/>
            <a:ext cx="5410200" cy="410497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sz="2800" b="1" spc="-25" dirty="0">
                <a:latin typeface="Calibri"/>
                <a:cs typeface="Calibri"/>
              </a:rPr>
              <a:t>ALTER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TABLE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-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ADD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Column</a:t>
            </a:r>
            <a:r>
              <a:rPr sz="2800" b="1" spc="-70" dirty="0">
                <a:latin typeface="Calibri"/>
                <a:cs typeface="Calibri"/>
              </a:rPr>
              <a:t> </a:t>
            </a:r>
            <a:endParaRPr lang="en-IN" sz="2800" b="1" spc="-7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lang="en-IN"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lang="en-IN" sz="2800" b="1" spc="-25" dirty="0">
                <a:solidFill>
                  <a:srgbClr val="00AFEF"/>
                </a:solidFill>
                <a:latin typeface="Calibri"/>
                <a:cs typeface="Calibri"/>
              </a:rPr>
              <a:t>           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ADD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COLUMN</a:t>
            </a:r>
            <a:r>
              <a:rPr sz="240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 err="1">
                <a:latin typeface="Calibri"/>
                <a:cs typeface="Calibri"/>
              </a:rPr>
              <a:t>column_name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lang="en-IN" sz="2400" spc="-50" dirty="0">
                <a:latin typeface="Calibri"/>
                <a:cs typeface="Calibri"/>
              </a:rPr>
              <a:t>; 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IN" sz="2400" spc="-5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IN" sz="2400" spc="-50" dirty="0">
                <a:latin typeface="Calibri"/>
                <a:cs typeface="Calibri"/>
              </a:rPr>
              <a:t>Example:  add email column to customer table</a:t>
            </a:r>
          </a:p>
          <a:p>
            <a:r>
              <a:rPr lang="en-GB" sz="2400" dirty="0"/>
              <a:t>          </a:t>
            </a:r>
          </a:p>
          <a:p>
            <a:r>
              <a:rPr lang="en-GB" sz="2400" b="1" dirty="0">
                <a:solidFill>
                  <a:srgbClr val="00B0F0"/>
                </a:solidFill>
                <a:latin typeface="+mn-lt"/>
              </a:rPr>
              <a:t>             ALTER TABLE </a:t>
            </a:r>
            <a:r>
              <a:rPr lang="en-GB" sz="2400" dirty="0">
                <a:latin typeface="+mn-lt"/>
              </a:rPr>
              <a:t>customer</a:t>
            </a:r>
          </a:p>
          <a:p>
            <a:r>
              <a:rPr lang="en-GB" sz="2400" dirty="0">
                <a:latin typeface="+mn-lt"/>
              </a:rPr>
              <a:t>            ADD Email VARCHAR(100);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878B3-8F3A-B5C7-A2EE-0D40FE0705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83666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32</a:t>
            </a:fld>
            <a:endParaRPr lang="en-IN" spc="-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18FB3-A02B-ABF5-D753-A75CCF99E0D6}"/>
              </a:ext>
            </a:extLst>
          </p:cNvPr>
          <p:cNvSpPr txBox="1"/>
          <p:nvPr/>
        </p:nvSpPr>
        <p:spPr>
          <a:xfrm>
            <a:off x="5602224" y="2028140"/>
            <a:ext cx="6553200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400" b="1" spc="-25" dirty="0">
                <a:latin typeface="Calibri"/>
                <a:cs typeface="Calibri"/>
              </a:rPr>
              <a:t>ALTER</a:t>
            </a:r>
            <a:r>
              <a:rPr lang="en-GB" sz="2400" b="1" spc="-90" dirty="0">
                <a:latin typeface="Calibri"/>
                <a:cs typeface="Calibri"/>
              </a:rPr>
              <a:t> </a:t>
            </a:r>
            <a:r>
              <a:rPr lang="en-GB" sz="2400" b="1" spc="-30" dirty="0">
                <a:latin typeface="Calibri"/>
                <a:cs typeface="Calibri"/>
              </a:rPr>
              <a:t>TABLE</a:t>
            </a:r>
            <a:r>
              <a:rPr lang="en-GB" sz="2400" b="1" spc="-70" dirty="0">
                <a:latin typeface="Calibri"/>
                <a:cs typeface="Calibri"/>
              </a:rPr>
              <a:t> </a:t>
            </a:r>
            <a:r>
              <a:rPr lang="en-GB" sz="2400" b="1" dirty="0">
                <a:latin typeface="Calibri"/>
                <a:cs typeface="Calibri"/>
              </a:rPr>
              <a:t>–</a:t>
            </a:r>
            <a:r>
              <a:rPr lang="en-GB" sz="2400" b="1" spc="-85" dirty="0">
                <a:latin typeface="Calibri"/>
                <a:cs typeface="Calibri"/>
              </a:rPr>
              <a:t> Modify </a:t>
            </a:r>
            <a:r>
              <a:rPr lang="en-GB" sz="2400" b="1" spc="-10" dirty="0">
                <a:latin typeface="Calibri"/>
                <a:cs typeface="Calibri"/>
              </a:rPr>
              <a:t>COLUMN</a:t>
            </a:r>
            <a:r>
              <a:rPr lang="en-GB" sz="2400" b="1" spc="-75" dirty="0">
                <a:latin typeface="Calibri"/>
                <a:cs typeface="Calibri"/>
              </a:rPr>
              <a:t> Data Type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400" b="1" spc="-10" dirty="0">
                <a:latin typeface="Calibri"/>
                <a:cs typeface="Calibri"/>
              </a:rPr>
              <a:t>Syntax</a:t>
            </a:r>
            <a:endParaRPr lang="en-GB"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GB"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lang="en-GB"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GB"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lang="en-GB" sz="2400" b="1" spc="-90" dirty="0">
                <a:solidFill>
                  <a:srgbClr val="00AFEF"/>
                </a:solidFill>
                <a:latin typeface="Calibri"/>
                <a:cs typeface="Calibri"/>
              </a:rPr>
              <a:t>  </a:t>
            </a:r>
            <a:r>
              <a:rPr lang="en-GB" sz="2400" spc="-10" dirty="0" err="1">
                <a:latin typeface="Calibri"/>
                <a:cs typeface="Calibri"/>
              </a:rPr>
              <a:t>table_name</a:t>
            </a:r>
            <a:endParaRPr lang="en-GB"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FF0000"/>
                </a:solidFill>
                <a:latin typeface="Calibri"/>
                <a:cs typeface="Calibri"/>
              </a:rPr>
              <a:t>ALTER COLUMN </a:t>
            </a:r>
            <a:r>
              <a:rPr lang="en-GB" sz="2400" spc="-10" dirty="0" err="1">
                <a:latin typeface="Calibri"/>
                <a:cs typeface="Calibri"/>
              </a:rPr>
              <a:t>column_name</a:t>
            </a: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spc="-10" dirty="0">
                <a:latin typeface="Calibri"/>
                <a:cs typeface="Calibri"/>
              </a:rPr>
              <a:t>TYPE </a:t>
            </a:r>
            <a:r>
              <a:rPr lang="en-GB" sz="2400" spc="-10" dirty="0" err="1">
                <a:latin typeface="Calibri"/>
                <a:cs typeface="Calibri"/>
              </a:rPr>
              <a:t>newdatatype</a:t>
            </a:r>
            <a:r>
              <a:rPr lang="en-GB" sz="2400" spc="-10" dirty="0">
                <a:latin typeface="Calibri"/>
                <a:cs typeface="Calibri"/>
              </a:rPr>
              <a:t>;   -- </a:t>
            </a:r>
            <a:r>
              <a:rPr lang="en-GB" sz="2400" spc="-10" dirty="0" err="1">
                <a:latin typeface="Calibri"/>
                <a:cs typeface="Calibri"/>
              </a:rPr>
              <a:t>postgresql</a:t>
            </a: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spc="-10" dirty="0">
                <a:latin typeface="+mn-lt"/>
                <a:cs typeface="Calibri"/>
              </a:rPr>
              <a:t>Example: </a:t>
            </a:r>
            <a:r>
              <a:rPr lang="en-GB" dirty="0"/>
              <a:t>change Salary from NUMERIC to INT</a:t>
            </a:r>
            <a:endParaRPr lang="en-GB" sz="2400" b="1" dirty="0">
              <a:solidFill>
                <a:srgbClr val="00B0F0"/>
              </a:solidFill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40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COLUMN</a:t>
            </a:r>
            <a:r>
              <a:rPr lang="en-GB" sz="2400" dirty="0">
                <a:latin typeface="+mn-lt"/>
                <a:cs typeface="Calibri"/>
              </a:rPr>
              <a:t> Salary TYPE INT;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1800" b="1" dirty="0">
                <a:solidFill>
                  <a:srgbClr val="00B0F0"/>
                </a:solidFill>
                <a:latin typeface="Calibri"/>
                <a:cs typeface="Calibri"/>
              </a:rPr>
              <a:t>ALTER TABLE </a:t>
            </a:r>
            <a:r>
              <a:rPr lang="en-GB" sz="1800" dirty="0">
                <a:latin typeface="Calibri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1800" b="1" dirty="0">
                <a:solidFill>
                  <a:srgbClr val="00B0F0"/>
                </a:solidFill>
                <a:latin typeface="Calibri"/>
                <a:cs typeface="Calibri"/>
              </a:rPr>
              <a:t>MODIFY</a:t>
            </a:r>
            <a:r>
              <a:rPr lang="en-GB" sz="1800" dirty="0">
                <a:latin typeface="Calibri"/>
                <a:cs typeface="Calibri"/>
              </a:rPr>
              <a:t> Salary INT;                    -- For </a:t>
            </a:r>
            <a:r>
              <a:rPr lang="en-GB" sz="1800" dirty="0" err="1">
                <a:latin typeface="Calibri"/>
                <a:cs typeface="Calibri"/>
              </a:rPr>
              <a:t>mysql</a:t>
            </a:r>
            <a:endParaRPr lang="en-GB" sz="1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800" dirty="0">
              <a:latin typeface="Calibri"/>
              <a:cs typeface="Calibri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66CAB5-6AC5-BFDC-5E2F-8EE67F7B395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18779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33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6577D-4925-64C9-6A5E-655261DE33DB}"/>
              </a:ext>
            </a:extLst>
          </p:cNvPr>
          <p:cNvSpPr txBox="1"/>
          <p:nvPr/>
        </p:nvSpPr>
        <p:spPr>
          <a:xfrm>
            <a:off x="381000" y="707769"/>
            <a:ext cx="6096000" cy="603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endParaRPr lang="en-IN"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IN" sz="2800" b="1" spc="-25" dirty="0">
                <a:latin typeface="+mj-lt"/>
                <a:cs typeface="Calibri"/>
              </a:rPr>
              <a:t>ALTER</a:t>
            </a:r>
            <a:r>
              <a:rPr lang="en-IN" sz="2800" b="1" spc="-90" dirty="0">
                <a:latin typeface="+mj-lt"/>
                <a:cs typeface="Calibri"/>
              </a:rPr>
              <a:t> </a:t>
            </a:r>
            <a:r>
              <a:rPr lang="en-IN" sz="2800" b="1" spc="-30" dirty="0">
                <a:latin typeface="+mj-lt"/>
                <a:cs typeface="Calibri"/>
              </a:rPr>
              <a:t>TABLE</a:t>
            </a:r>
            <a:r>
              <a:rPr lang="en-IN" sz="2800" b="1" spc="-75" dirty="0">
                <a:latin typeface="+mj-lt"/>
                <a:cs typeface="Calibri"/>
              </a:rPr>
              <a:t> </a:t>
            </a:r>
            <a:r>
              <a:rPr lang="en-IN" sz="2800" b="1" dirty="0">
                <a:latin typeface="+mj-lt"/>
                <a:cs typeface="Calibri"/>
              </a:rPr>
              <a:t>-</a:t>
            </a:r>
            <a:r>
              <a:rPr lang="en-IN" sz="2800" b="1" spc="-90" dirty="0">
                <a:latin typeface="+mj-lt"/>
                <a:cs typeface="Calibri"/>
              </a:rPr>
              <a:t> </a:t>
            </a:r>
            <a:r>
              <a:rPr lang="en-IN" sz="2800" b="1" spc="-25" dirty="0">
                <a:latin typeface="+mj-lt"/>
                <a:cs typeface="Calibri"/>
              </a:rPr>
              <a:t>RENAME</a:t>
            </a:r>
            <a:r>
              <a:rPr lang="en-IN" sz="2800" b="1" spc="-85" dirty="0">
                <a:latin typeface="+mj-lt"/>
                <a:cs typeface="Calibri"/>
              </a:rPr>
              <a:t> </a:t>
            </a:r>
            <a:r>
              <a:rPr lang="en-IN" sz="2800" b="1" spc="-10" dirty="0">
                <a:latin typeface="+mj-lt"/>
                <a:cs typeface="Calibri"/>
              </a:rPr>
              <a:t>COLUMN</a:t>
            </a:r>
            <a:r>
              <a:rPr lang="en-IN" sz="2800" b="1" spc="-85" dirty="0">
                <a:latin typeface="+mj-lt"/>
                <a:cs typeface="Calibri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IN" sz="2800" b="1" spc="-10" dirty="0">
                <a:latin typeface="+mj-lt"/>
                <a:cs typeface="Calibri"/>
              </a:rPr>
              <a:t>Syntax</a:t>
            </a:r>
            <a:endParaRPr lang="en-IN" sz="2800" dirty="0">
              <a:latin typeface="+mj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IN" sz="2000" b="1" spc="-25" dirty="0">
                <a:solidFill>
                  <a:srgbClr val="00AFEF"/>
                </a:solidFill>
                <a:latin typeface="+mn-lt"/>
                <a:cs typeface="Calibri"/>
              </a:rPr>
              <a:t>ALTER</a:t>
            </a:r>
            <a:r>
              <a:rPr lang="en-IN" sz="20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IN" sz="2000" b="1" spc="-30" dirty="0">
                <a:solidFill>
                  <a:srgbClr val="00AFEF"/>
                </a:solidFill>
                <a:latin typeface="+mn-lt"/>
                <a:cs typeface="Calibri"/>
              </a:rPr>
              <a:t>TABLE</a:t>
            </a:r>
            <a:r>
              <a:rPr lang="en-IN" sz="20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IN" sz="2000" spc="-10" dirty="0" err="1">
                <a:latin typeface="+mn-lt"/>
                <a:cs typeface="Calibri"/>
              </a:rPr>
              <a:t>table_name</a:t>
            </a:r>
            <a:endParaRPr lang="en-IN" sz="20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000" b="1" spc="-25" dirty="0">
                <a:solidFill>
                  <a:srgbClr val="FF0000"/>
                </a:solidFill>
                <a:latin typeface="+mn-lt"/>
                <a:cs typeface="Calibri"/>
              </a:rPr>
              <a:t>RENAME</a:t>
            </a:r>
            <a:r>
              <a:rPr lang="en-IN" sz="2000" b="1" spc="-9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IN" sz="2000" b="1" dirty="0">
                <a:solidFill>
                  <a:srgbClr val="FF0000"/>
                </a:solidFill>
                <a:latin typeface="+mn-lt"/>
                <a:cs typeface="Calibri"/>
              </a:rPr>
              <a:t>COLUMN</a:t>
            </a:r>
            <a:r>
              <a:rPr lang="en-IN" sz="2000" b="1" spc="-85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IN" sz="2000" dirty="0" err="1">
                <a:latin typeface="+mn-lt"/>
                <a:cs typeface="Calibri"/>
              </a:rPr>
              <a:t>column_name</a:t>
            </a:r>
            <a:r>
              <a:rPr lang="en-IN" sz="2000" spc="-85" dirty="0">
                <a:latin typeface="+mn-lt"/>
                <a:cs typeface="Calibri"/>
              </a:rPr>
              <a:t> TO </a:t>
            </a:r>
            <a:r>
              <a:rPr lang="en-IN" sz="2000" spc="-10" dirty="0" err="1">
                <a:latin typeface="+mn-lt"/>
                <a:cs typeface="Calibri"/>
              </a:rPr>
              <a:t>new_Column_name</a:t>
            </a:r>
            <a:r>
              <a:rPr lang="en-IN" sz="2000" spc="-10" dirty="0">
                <a:latin typeface="+mn-lt"/>
                <a:cs typeface="Calibri"/>
              </a:rPr>
              <a:t>;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400" b="1" spc="-10" dirty="0">
                <a:latin typeface="+mn-lt"/>
                <a:cs typeface="Calibri"/>
              </a:rPr>
              <a:t>Example: </a:t>
            </a:r>
            <a:r>
              <a:rPr lang="en-IN" sz="2000" dirty="0"/>
              <a:t>rename </a:t>
            </a:r>
            <a:r>
              <a:rPr lang="en-IN" sz="2000" dirty="0" err="1"/>
              <a:t>CustName</a:t>
            </a:r>
            <a:r>
              <a:rPr lang="en-IN" sz="2000" dirty="0"/>
              <a:t> to CustomerName: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000" spc="-10" dirty="0">
                <a:latin typeface="+mn-lt"/>
                <a:cs typeface="Calibri"/>
              </a:rPr>
              <a:t> 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GB" sz="2000" b="1" spc="-10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000" spc="-1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GB" sz="2000" spc="-10" dirty="0">
                <a:solidFill>
                  <a:srgbClr val="00B0F0"/>
                </a:solidFill>
                <a:latin typeface="+mn-lt"/>
                <a:cs typeface="Calibri"/>
              </a:rPr>
              <a:t>RENAME COLUMN </a:t>
            </a:r>
            <a:r>
              <a:rPr lang="en-GB" sz="2000" spc="-10" dirty="0" err="1">
                <a:latin typeface="+mn-lt"/>
                <a:cs typeface="Calibri"/>
              </a:rPr>
              <a:t>CustName</a:t>
            </a:r>
            <a:r>
              <a:rPr lang="en-GB" sz="2000" spc="-10" dirty="0">
                <a:latin typeface="+mn-lt"/>
                <a:cs typeface="Calibri"/>
              </a:rPr>
              <a:t> TO CustomerName;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dirty="0">
              <a:latin typeface="+mn-lt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E64F9-327B-ADA2-4F97-FA7DA31FC651}"/>
              </a:ext>
            </a:extLst>
          </p:cNvPr>
          <p:cNvSpPr txBox="1"/>
          <p:nvPr/>
        </p:nvSpPr>
        <p:spPr>
          <a:xfrm>
            <a:off x="6248400" y="1066800"/>
            <a:ext cx="6096000" cy="4160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800" b="1" spc="-25" dirty="0">
                <a:latin typeface="Calibri"/>
                <a:cs typeface="Calibri"/>
              </a:rPr>
              <a:t>ALTER</a:t>
            </a:r>
            <a:r>
              <a:rPr lang="en-GB" sz="2800" b="1" spc="-90" dirty="0">
                <a:latin typeface="Calibri"/>
                <a:cs typeface="Calibri"/>
              </a:rPr>
              <a:t> </a:t>
            </a:r>
            <a:r>
              <a:rPr lang="en-GB" sz="2800" b="1" spc="-30" dirty="0">
                <a:latin typeface="Calibri"/>
                <a:cs typeface="Calibri"/>
              </a:rPr>
              <a:t>TABLE</a:t>
            </a:r>
            <a:r>
              <a:rPr lang="en-GB" sz="2800" b="1" spc="-70" dirty="0">
                <a:latin typeface="Calibri"/>
                <a:cs typeface="Calibri"/>
              </a:rPr>
              <a:t> </a:t>
            </a:r>
            <a:r>
              <a:rPr lang="en-GB" sz="2800" b="1" dirty="0">
                <a:latin typeface="Calibri"/>
                <a:cs typeface="Calibri"/>
              </a:rPr>
              <a:t>-</a:t>
            </a:r>
            <a:r>
              <a:rPr lang="en-GB" sz="2800" b="1" spc="-85" dirty="0">
                <a:latin typeface="Calibri"/>
                <a:cs typeface="Calibri"/>
              </a:rPr>
              <a:t> </a:t>
            </a:r>
            <a:r>
              <a:rPr lang="en-GB" sz="2800" b="1" dirty="0">
                <a:latin typeface="Calibri"/>
                <a:cs typeface="Calibri"/>
              </a:rPr>
              <a:t>DROP</a:t>
            </a:r>
            <a:r>
              <a:rPr lang="en-GB" sz="2800" b="1" spc="-100" dirty="0">
                <a:latin typeface="Calibri"/>
                <a:cs typeface="Calibri"/>
              </a:rPr>
              <a:t> </a:t>
            </a:r>
            <a:r>
              <a:rPr lang="en-GB" sz="2800" b="1" spc="-10" dirty="0">
                <a:latin typeface="Calibri"/>
                <a:cs typeface="Calibri"/>
              </a:rPr>
              <a:t>COLUMN</a:t>
            </a:r>
            <a:r>
              <a:rPr lang="en-GB" sz="2800" b="1" spc="-75" dirty="0">
                <a:latin typeface="Calibri"/>
                <a:cs typeface="Calibri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800" b="1" spc="-10" dirty="0">
                <a:latin typeface="Calibri"/>
                <a:cs typeface="Calibri"/>
              </a:rPr>
              <a:t>Syntax</a:t>
            </a:r>
            <a:endParaRPr lang="en-GB"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GB" sz="2400" b="1" spc="-25" dirty="0">
                <a:solidFill>
                  <a:srgbClr val="00AFEF"/>
                </a:solidFill>
                <a:latin typeface="+mn-lt"/>
                <a:cs typeface="Calibri"/>
              </a:rPr>
              <a:t>ALTER</a:t>
            </a:r>
            <a:r>
              <a:rPr lang="en-GB" sz="24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400" b="1" spc="-30" dirty="0">
                <a:solidFill>
                  <a:srgbClr val="00AFEF"/>
                </a:solidFill>
                <a:latin typeface="+mn-lt"/>
                <a:cs typeface="Calibri"/>
              </a:rPr>
              <a:t>TABLE</a:t>
            </a:r>
            <a:r>
              <a:rPr lang="en-GB" sz="24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400" spc="-10" dirty="0" err="1">
                <a:latin typeface="+mn-lt"/>
                <a:cs typeface="Calibri"/>
              </a:rPr>
              <a:t>table_name</a:t>
            </a:r>
            <a:endParaRPr lang="en-GB" sz="24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FF0000"/>
                </a:solidFill>
                <a:latin typeface="+mn-lt"/>
                <a:cs typeface="Calibri"/>
              </a:rPr>
              <a:t>DROP</a:t>
            </a:r>
            <a:r>
              <a:rPr lang="en-GB" sz="2400" b="1" spc="-7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  <a:cs typeface="Calibri"/>
              </a:rPr>
              <a:t>COLUMN</a:t>
            </a:r>
            <a:r>
              <a:rPr lang="en-GB" sz="2400" b="1" spc="-8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GB" sz="2400" spc="-10" dirty="0" err="1">
                <a:latin typeface="+mn-lt"/>
                <a:cs typeface="Calibri"/>
              </a:rPr>
              <a:t>column_name</a:t>
            </a:r>
            <a:r>
              <a:rPr lang="en-GB" sz="2400" spc="-10" dirty="0">
                <a:latin typeface="+mn-lt"/>
                <a:cs typeface="Calibri"/>
              </a:rPr>
              <a:t>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spc="-10" dirty="0">
                <a:latin typeface="+mn-lt"/>
                <a:cs typeface="Calibri"/>
              </a:rPr>
              <a:t>Example: </a:t>
            </a:r>
            <a:r>
              <a:rPr lang="en-IN" sz="1800" dirty="0">
                <a:latin typeface="+mn-lt"/>
              </a:rPr>
              <a:t>remove the City column:</a:t>
            </a:r>
            <a:endParaRPr lang="en-GB" sz="18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40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dirty="0">
                <a:solidFill>
                  <a:srgbClr val="00B0F0"/>
                </a:solidFill>
                <a:latin typeface="+mn-lt"/>
                <a:cs typeface="Calibri"/>
              </a:rPr>
              <a:t>DROP</a:t>
            </a:r>
            <a:r>
              <a:rPr lang="en-GB" sz="2400" dirty="0">
                <a:latin typeface="+mn-lt"/>
                <a:cs typeface="Calibri"/>
              </a:rPr>
              <a:t> COLUMN City;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400" dirty="0">
              <a:latin typeface="Calibri"/>
              <a:cs typeface="Calibri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7965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959475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9644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records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6552565" cy="3743654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DELETE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endParaRPr lang="en-IN" sz="2400" b="1" spc="-60" dirty="0">
              <a:solidFill>
                <a:srgbClr val="00AFEF"/>
              </a:solidFill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75" dirty="0">
                <a:latin typeface="Calibri"/>
                <a:cs typeface="Calibri"/>
              </a:rPr>
              <a:t> </a:t>
            </a:r>
            <a:endParaRPr lang="en-IN" sz="2400" spc="-75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condition;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b="1" dirty="0">
                <a:solidFill>
                  <a:srgbClr val="00B0F0"/>
                </a:solidFill>
                <a:latin typeface="Calibri"/>
                <a:cs typeface="Calibri"/>
              </a:rPr>
              <a:t>DELETE</a:t>
            </a:r>
            <a:r>
              <a:rPr sz="2400" b="1" spc="-5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endParaRPr lang="en-IN" sz="2400" b="1" spc="-50" dirty="0">
              <a:solidFill>
                <a:srgbClr val="00B0F0"/>
              </a:solidFill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customer </a:t>
            </a:r>
            <a:endParaRPr lang="en-IN" sz="2400" spc="-10" dirty="0"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55DBD-9CBC-E47A-A5F1-A721BEC433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6677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34</a:t>
            </a:fld>
            <a:endParaRPr lang="en-IN" spc="-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032500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8625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DROP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TABLE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command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deletes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table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database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9939655" cy="4253087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DROP</a:t>
            </a:r>
            <a:r>
              <a:rPr sz="24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lang="en-IN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spc="-10" dirty="0">
                <a:latin typeface="Calibri"/>
                <a:cs typeface="Calibri"/>
              </a:rPr>
              <a:t>Example </a:t>
            </a:r>
            <a:r>
              <a:rPr lang="en-IN" sz="2400" b="1" spc="-10" dirty="0">
                <a:solidFill>
                  <a:srgbClr val="00B0F0"/>
                </a:solidFill>
                <a:latin typeface="Calibri"/>
                <a:cs typeface="Calibri"/>
              </a:rPr>
              <a:t>DROP TABLE </a:t>
            </a:r>
            <a:r>
              <a:rPr lang="en-IN" sz="2400" b="1" spc="-10" dirty="0">
                <a:latin typeface="Calibri"/>
                <a:cs typeface="Calibri"/>
              </a:rPr>
              <a:t>customer</a:t>
            </a:r>
            <a:endParaRPr sz="2400" b="1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ts val="3030"/>
              </a:lnSpc>
            </a:pP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TRUNCATE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40" dirty="0">
                <a:latin typeface="Calibri"/>
                <a:cs typeface="Calibri"/>
              </a:rPr>
              <a:t>TABLE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command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deletes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data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inside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table,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but </a:t>
            </a:r>
            <a:r>
              <a:rPr sz="2800" b="1" dirty="0">
                <a:latin typeface="Calibri"/>
                <a:cs typeface="Calibri"/>
              </a:rPr>
              <a:t>not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table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itself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TRUNCATE</a:t>
            </a:r>
            <a:r>
              <a:rPr sz="24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lang="en-IN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spc="-10" dirty="0">
                <a:latin typeface="Calibri"/>
                <a:cs typeface="Calibri"/>
              </a:rPr>
              <a:t>Example </a:t>
            </a: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b="1" spc="-20" dirty="0">
                <a:solidFill>
                  <a:srgbClr val="00AFEF"/>
                </a:solidFill>
                <a:latin typeface="Calibri"/>
                <a:cs typeface="Calibri"/>
              </a:rPr>
              <a:t>TRUNCATE</a:t>
            </a:r>
            <a:r>
              <a:rPr lang="en-IN" sz="24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400" b="1" spc="-25" dirty="0">
                <a:solidFill>
                  <a:srgbClr val="00AFEF"/>
                </a:solidFill>
                <a:latin typeface="Calibri"/>
                <a:cs typeface="Calibri"/>
              </a:rPr>
              <a:t>TABLE </a:t>
            </a:r>
            <a:r>
              <a:rPr lang="en-IN" sz="2400" spc="-10" dirty="0">
                <a:latin typeface="Calibri"/>
                <a:cs typeface="Calibri"/>
              </a:rPr>
              <a:t>customer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46801-7A89-6F4F-A4CC-02D871A6B3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6677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35</a:t>
            </a:fld>
            <a:endParaRPr lang="en-IN" spc="-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AF0FE-E425-A2AD-393B-EA8C2AC316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5A135-CC67-3230-4515-D28355D456F8}"/>
              </a:ext>
            </a:extLst>
          </p:cNvPr>
          <p:cNvSpPr txBox="1"/>
          <p:nvPr/>
        </p:nvSpPr>
        <p:spPr>
          <a:xfrm>
            <a:off x="2667000" y="2209800"/>
            <a:ext cx="76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Filtering &amp; Sorting </a:t>
            </a:r>
            <a:endParaRPr lang="en-IN" sz="6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1" y="1128267"/>
            <a:ext cx="5410200" cy="5336717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spc="-25" dirty="0">
                <a:latin typeface="Calibri"/>
                <a:cs typeface="Calibri"/>
              </a:rPr>
              <a:t>-- Create the Products table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solidFill>
                  <a:srgbClr val="00B0F0"/>
                </a:solidFill>
                <a:latin typeface="Calibri"/>
                <a:cs typeface="Calibri"/>
              </a:rPr>
              <a:t>CREATE TABLE</a:t>
            </a:r>
            <a:r>
              <a:rPr lang="en-IN" sz="1400" b="1" spc="-25" dirty="0">
                <a:latin typeface="Calibri"/>
                <a:cs typeface="Calibri"/>
              </a:rPr>
              <a:t> Products (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</a:t>
            </a:r>
            <a:r>
              <a:rPr lang="en-IN" sz="1400" b="1" spc="-25" dirty="0" err="1">
                <a:latin typeface="Calibri"/>
                <a:cs typeface="Calibri"/>
              </a:rPr>
              <a:t>ProductID</a:t>
            </a:r>
            <a:r>
              <a:rPr lang="en-IN" sz="1400" b="1" spc="-25" dirty="0">
                <a:latin typeface="Calibri"/>
                <a:cs typeface="Calibri"/>
              </a:rPr>
              <a:t> INT PRIMARY KEY,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ProductName VARCHAR(50) NOT NULL,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Category VARCHAR(30),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Price INT,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Stock INT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);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endParaRPr lang="en-IN" sz="1400" spc="-2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spc="-25" dirty="0">
                <a:latin typeface="Calibri"/>
                <a:cs typeface="Calibri"/>
              </a:rPr>
              <a:t>-- Insert  data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solidFill>
                  <a:srgbClr val="00B0F0"/>
                </a:solidFill>
                <a:latin typeface="Calibri"/>
                <a:cs typeface="Calibri"/>
              </a:rPr>
              <a:t>INSERT INTO </a:t>
            </a:r>
            <a:r>
              <a:rPr lang="en-IN" sz="1400" b="1" spc="-25" dirty="0">
                <a:latin typeface="Calibri"/>
                <a:cs typeface="Calibri"/>
              </a:rPr>
              <a:t>Products (</a:t>
            </a:r>
            <a:r>
              <a:rPr lang="en-IN" sz="1400" b="1" spc="-25" dirty="0" err="1">
                <a:latin typeface="Calibri"/>
                <a:cs typeface="Calibri"/>
              </a:rPr>
              <a:t>ProductID</a:t>
            </a:r>
            <a:r>
              <a:rPr lang="en-IN" sz="1400" b="1" spc="-25" dirty="0">
                <a:latin typeface="Calibri"/>
                <a:cs typeface="Calibri"/>
              </a:rPr>
              <a:t>, ProductName, Category, Price, Stock)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solidFill>
                  <a:srgbClr val="00B0F0"/>
                </a:solidFill>
                <a:latin typeface="Calibri"/>
                <a:cs typeface="Calibri"/>
              </a:rPr>
              <a:t>VALUES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(1, 'Laptop', 'Electronics', 55000, 25),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(2, 'Headphones', 'Electronics', 1500, 100),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(3, 'Coffee Mug', 'Kitchen', 300, 200),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(4, 'Office Chair', 'Furniture', 7000, 15),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(5, 'Smartphone', 'Electronics', 25000, 40),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(6, 'Blender', 'Kitchen', 1800, 60),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(7, 'Desk Lamp', 'Furniture', 1200, 80),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(8, 'Monitor', 'Electronics', 12000, 30);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5F588-0CA2-7178-401C-5DA3A1C8F69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37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8A550-C89E-3BA6-3A29-35335882A865}"/>
              </a:ext>
            </a:extLst>
          </p:cNvPr>
          <p:cNvSpPr txBox="1"/>
          <p:nvPr/>
        </p:nvSpPr>
        <p:spPr>
          <a:xfrm>
            <a:off x="457200" y="185929"/>
            <a:ext cx="1066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+mj-lt"/>
              </a:rPr>
              <a:t>Creating a Products table for practice</a:t>
            </a:r>
            <a:endParaRPr lang="en-IN" sz="4400" b="1" dirty="0">
              <a:latin typeface="+mj-l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97979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45437"/>
            <a:ext cx="9006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data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from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database.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823447"/>
            <a:ext cx="7698740" cy="44970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95" dirty="0">
                <a:latin typeface="Calibri"/>
                <a:cs typeface="Calibri"/>
              </a:rPr>
              <a:t>To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select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all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fields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available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100" dirty="0">
                <a:latin typeface="Calibri"/>
                <a:cs typeface="Calibri"/>
              </a:rPr>
              <a:t>To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select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distinct/unique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fields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available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DISTINCT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FD641-20B1-8022-31FE-C79E030045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38</a:t>
            </a:fld>
            <a:endParaRPr lang="en-IN" spc="-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60743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70152"/>
            <a:ext cx="10224770" cy="13487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reserved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words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characters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called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operators,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sz="2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are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WHERE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query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solidFill>
                  <a:srgbClr val="000000"/>
                </a:solidFill>
              </a:rPr>
              <a:t>Most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operators: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2777743"/>
            <a:ext cx="10274300" cy="3387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514984">
              <a:lnSpc>
                <a:spcPts val="3245"/>
              </a:lnSpc>
              <a:spcBef>
                <a:spcPts val="95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Arithmetic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arithmetic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numeric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 dirty="0">
              <a:latin typeface="Calibri"/>
              <a:cs typeface="Calibri"/>
            </a:endParaRPr>
          </a:p>
          <a:p>
            <a:pPr marL="527685">
              <a:lnSpc>
                <a:spcPts val="2525"/>
              </a:lnSpc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Addition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(+),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Subtraction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(-</a:t>
            </a:r>
            <a:r>
              <a:rPr sz="2200" dirty="0">
                <a:latin typeface="Calibri"/>
                <a:cs typeface="Calibri"/>
              </a:rPr>
              <a:t>),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Multiplication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(*),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Division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(/),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Modulus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(%)</a:t>
            </a:r>
            <a:endParaRPr sz="2200" dirty="0">
              <a:latin typeface="Calibri"/>
              <a:cs typeface="Calibri"/>
            </a:endParaRPr>
          </a:p>
          <a:p>
            <a:pPr marL="514984" marR="501650" indent="-514984" algn="r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514984" algn="l"/>
              </a:tabLst>
            </a:pPr>
            <a:r>
              <a:rPr sz="2800" b="1" dirty="0">
                <a:latin typeface="Calibri"/>
                <a:cs typeface="Calibri"/>
              </a:rPr>
              <a:t>Comparison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operators: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compare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different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SQL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 dirty="0">
              <a:latin typeface="Calibri"/>
              <a:cs typeface="Calibri"/>
            </a:endParaRPr>
          </a:p>
          <a:p>
            <a:pPr marL="227965" marR="546735" lvl="1" indent="-227965" algn="r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279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(=),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(!=),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Greater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(&gt;),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Greater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(&gt;=)</a:t>
            </a:r>
            <a:endParaRPr sz="2200" dirty="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Logical</a:t>
            </a:r>
            <a:r>
              <a:rPr sz="2800" b="1" spc="-1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operators: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65" dirty="0">
                <a:latin typeface="Calibri"/>
                <a:cs typeface="Calibri"/>
              </a:rPr>
              <a:t>NOT,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ANY</a:t>
            </a:r>
            <a:endParaRPr sz="2200" dirty="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 startAt="2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Bitwise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Bitwise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(&amp;),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Bitwise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OR(|)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3D794-00EB-6C70-3DCB-6D49AC6653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39</a:t>
            </a:fld>
            <a:endParaRPr lang="en-IN" spc="-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2825750" marR="5080" indent="-1675764">
              <a:lnSpc>
                <a:spcPts val="5190"/>
              </a:lnSpc>
              <a:spcBef>
                <a:spcPts val="750"/>
              </a:spcBef>
            </a:pPr>
            <a:r>
              <a:rPr sz="4800" spc="-20" dirty="0">
                <a:latin typeface="Arial"/>
                <a:cs typeface="Arial"/>
              </a:rPr>
              <a:t>WHAT</a:t>
            </a:r>
            <a:r>
              <a:rPr sz="4800" spc="-204" dirty="0">
                <a:latin typeface="Arial"/>
                <a:cs typeface="Arial"/>
              </a:rPr>
              <a:t> </a:t>
            </a:r>
            <a:r>
              <a:rPr sz="4800" spc="65" dirty="0">
                <a:latin typeface="Arial"/>
                <a:cs typeface="Arial"/>
              </a:rPr>
              <a:t>IS</a:t>
            </a:r>
            <a:r>
              <a:rPr sz="4800" spc="-200" dirty="0">
                <a:latin typeface="Arial"/>
                <a:cs typeface="Arial"/>
              </a:rPr>
              <a:t> </a:t>
            </a:r>
            <a:r>
              <a:rPr sz="4800" dirty="0">
                <a:latin typeface="Arial"/>
                <a:cs typeface="Arial"/>
              </a:rPr>
              <a:t>SQL</a:t>
            </a:r>
            <a:r>
              <a:rPr sz="4800" spc="-215" dirty="0">
                <a:latin typeface="Arial"/>
                <a:cs typeface="Arial"/>
              </a:rPr>
              <a:t> </a:t>
            </a:r>
            <a:r>
              <a:rPr sz="4800" spc="170" dirty="0">
                <a:latin typeface="Arial"/>
                <a:cs typeface="Arial"/>
              </a:rPr>
              <a:t>&amp;</a:t>
            </a:r>
            <a:r>
              <a:rPr sz="4800" spc="-180" dirty="0">
                <a:latin typeface="Arial"/>
                <a:cs typeface="Arial"/>
              </a:rPr>
              <a:t> </a:t>
            </a:r>
            <a:r>
              <a:rPr sz="4800" spc="-95" dirty="0">
                <a:latin typeface="Arial"/>
                <a:cs typeface="Arial"/>
              </a:rPr>
              <a:t>DATABASE- </a:t>
            </a:r>
            <a:r>
              <a:rPr sz="4800" spc="80" dirty="0">
                <a:latin typeface="Arial"/>
                <a:cs typeface="Arial"/>
              </a:rPr>
              <a:t>INTRODUCTION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E4988-66AB-7643-43A7-1C574F9F87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6BFE4-8609-2210-9278-094D6A10DAE8}"/>
              </a:ext>
            </a:extLst>
          </p:cNvPr>
          <p:cNvSpPr txBox="1"/>
          <p:nvPr/>
        </p:nvSpPr>
        <p:spPr>
          <a:xfrm>
            <a:off x="3276600" y="502920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https://github.com/yaswanthteja/Complete_SQL/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33BF2-E6D5-EB06-9D06-7BF964151D48}"/>
              </a:ext>
            </a:extLst>
          </p:cNvPr>
          <p:cNvSpPr txBox="1"/>
          <p:nvPr/>
        </p:nvSpPr>
        <p:spPr>
          <a:xfrm>
            <a:off x="3390900" y="4520294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Make Sure To </a:t>
            </a:r>
            <a:r>
              <a:rPr lang="en-IN" b="1" dirty="0">
                <a:solidFill>
                  <a:schemeClr val="bg1"/>
                </a:solidFill>
              </a:rPr>
              <a:t>Download </a:t>
            </a:r>
            <a:r>
              <a:rPr lang="en-IN" dirty="0">
                <a:solidFill>
                  <a:schemeClr val="bg1"/>
                </a:solidFill>
              </a:rPr>
              <a:t>Or Clone This Repo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CF698-6A32-AD7B-954F-9F3BA72952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40</a:t>
            </a:fld>
            <a:endParaRPr lang="en-IN" spc="-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4122F-AD6C-E9F6-9BD4-A52BAB7B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19200"/>
            <a:ext cx="9325500" cy="4639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60BE57-5F74-7D7E-3A04-A83F8A51DCE1}"/>
              </a:ext>
            </a:extLst>
          </p:cNvPr>
          <p:cNvSpPr txBox="1"/>
          <p:nvPr/>
        </p:nvSpPr>
        <p:spPr>
          <a:xfrm>
            <a:off x="8763000" y="353798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|, ~,^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2738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980941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45437"/>
            <a:ext cx="6296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WHERE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clause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B0F0"/>
                </a:solidFill>
              </a:rPr>
              <a:t>filter</a:t>
            </a:r>
            <a:r>
              <a:rPr sz="2800" spc="-20" dirty="0">
                <a:solidFill>
                  <a:srgbClr val="00B0F0"/>
                </a:solidFill>
              </a:rPr>
              <a:t> </a:t>
            </a:r>
            <a:r>
              <a:rPr sz="2800" spc="-10" dirty="0">
                <a:solidFill>
                  <a:srgbClr val="00B0F0"/>
                </a:solidFill>
              </a:rPr>
              <a:t>records</a:t>
            </a:r>
            <a:r>
              <a:rPr sz="2800" spc="-10" dirty="0">
                <a:solidFill>
                  <a:srgbClr val="000000"/>
                </a:solidFill>
              </a:rPr>
              <a:t>.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973023" y="1773449"/>
            <a:ext cx="10310495" cy="3615733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800" b="1" dirty="0">
                <a:latin typeface="Calibri"/>
                <a:cs typeface="Calibri"/>
              </a:rPr>
              <a:t>It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is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used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to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extract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only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those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records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that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fulfill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specified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condition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conditions;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lang="en-GB" sz="2800" b="1" spc="-1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40029" algn="l"/>
              </a:tabLst>
            </a:pPr>
            <a:r>
              <a:rPr lang="en-IN" sz="2800" b="1" spc="-10" dirty="0">
                <a:latin typeface="Calibri"/>
                <a:cs typeface="Calibri"/>
              </a:rPr>
              <a:t>             </a:t>
            </a:r>
            <a:r>
              <a:rPr lang="en-GB" sz="2800" b="1" spc="-10" dirty="0">
                <a:solidFill>
                  <a:srgbClr val="00B0F0"/>
                </a:solidFill>
                <a:latin typeface="Calibri"/>
                <a:cs typeface="Calibri"/>
              </a:rPr>
              <a:t>select</a:t>
            </a:r>
            <a:r>
              <a:rPr lang="en-GB" sz="2800" b="1" spc="-10" dirty="0">
                <a:latin typeface="Calibri"/>
                <a:cs typeface="Calibri"/>
              </a:rPr>
              <a:t> * </a:t>
            </a:r>
            <a:r>
              <a:rPr lang="en-GB" sz="2800" b="1" spc="-1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lang="en-GB" sz="2800" b="1" spc="-10" dirty="0">
                <a:latin typeface="Calibri"/>
                <a:cs typeface="Calibri"/>
              </a:rPr>
              <a:t> products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40029" algn="l"/>
              </a:tabLst>
            </a:pPr>
            <a:r>
              <a:rPr lang="en-GB" sz="2800" b="1" spc="-10" dirty="0">
                <a:latin typeface="Calibri"/>
                <a:cs typeface="Calibri"/>
              </a:rPr>
              <a:t>		 </a:t>
            </a:r>
            <a:r>
              <a:rPr lang="en-GB" sz="2800" b="1" spc="-1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lang="en-GB" sz="2800" b="1" spc="-10" dirty="0">
                <a:latin typeface="Calibri"/>
                <a:cs typeface="Calibri"/>
              </a:rPr>
              <a:t> category='Electronics';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0B23D-05B9-22E8-AE31-4B322BD797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41</a:t>
            </a:fld>
            <a:endParaRPr lang="en-IN" spc="-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831" y="363855"/>
            <a:ext cx="2864866" cy="5745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0831" y="950595"/>
            <a:ext cx="10392410" cy="19177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LIMIT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clause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is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used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to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set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an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upper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limit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on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number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of</a:t>
            </a:r>
            <a:r>
              <a:rPr lang="en-GB" sz="2400" dirty="0">
                <a:solidFill>
                  <a:srgbClr val="000000"/>
                </a:solidFill>
              </a:rPr>
              <a:t> rows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returned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spc="-25" dirty="0">
                <a:solidFill>
                  <a:srgbClr val="000000"/>
                </a:solidFill>
              </a:rPr>
              <a:t>by </a:t>
            </a:r>
            <a:r>
              <a:rPr sz="2400" spc="-20" dirty="0">
                <a:solidFill>
                  <a:srgbClr val="000000"/>
                </a:solidFill>
              </a:rPr>
              <a:t>SQL.</a:t>
            </a:r>
            <a:endParaRPr sz="2400" dirty="0"/>
          </a:p>
          <a:p>
            <a:pPr marL="927100" marR="4548505" indent="-915035">
              <a:lnSpc>
                <a:spcPct val="119200"/>
              </a:lnSpc>
              <a:spcBef>
                <a:spcPts val="135"/>
              </a:spcBef>
            </a:pPr>
            <a:r>
              <a:rPr sz="2400" dirty="0">
                <a:solidFill>
                  <a:srgbClr val="000000"/>
                </a:solidFill>
              </a:rPr>
              <a:t>Example: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code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5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00AFEF"/>
                </a:solidFill>
              </a:rPr>
              <a:t>SELECT</a:t>
            </a:r>
            <a:r>
              <a:rPr sz="2000" spc="-35" dirty="0">
                <a:solidFill>
                  <a:srgbClr val="00AFEF"/>
                </a:solidFill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column_name</a:t>
            </a:r>
            <a:r>
              <a:rPr sz="20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b="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table_name</a:t>
            </a:r>
            <a:r>
              <a:rPr sz="2000" b="0" spc="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</a:rPr>
              <a:t>LIMIT</a:t>
            </a:r>
            <a:r>
              <a:rPr sz="2000" spc="-30" dirty="0">
                <a:solidFill>
                  <a:srgbClr val="00AFEF"/>
                </a:solidFill>
              </a:rPr>
              <a:t> </a:t>
            </a:r>
            <a:r>
              <a:rPr sz="2000" b="0" spc="-25" dirty="0">
                <a:solidFill>
                  <a:srgbClr val="000000"/>
                </a:solidFill>
                <a:latin typeface="Calibri"/>
                <a:cs typeface="Calibri"/>
              </a:rPr>
              <a:t>5;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9795" y="3646471"/>
            <a:ext cx="10392410" cy="686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lang="en-GB" sz="2000" dirty="0">
                <a:latin typeface="+mn-lt"/>
              </a:rPr>
              <a:t>The </a:t>
            </a:r>
            <a:r>
              <a:rPr lang="en-GB" sz="2000" b="1" dirty="0">
                <a:latin typeface="+mn-lt"/>
              </a:rPr>
              <a:t>OFFSET clause</a:t>
            </a:r>
            <a:r>
              <a:rPr lang="en-GB" sz="2000" dirty="0">
                <a:latin typeface="+mn-lt"/>
              </a:rPr>
              <a:t> in SQL is used to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skip a specific number of rows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 </a:t>
            </a:r>
            <a:r>
              <a:rPr lang="en-GB" sz="2000" dirty="0">
                <a:latin typeface="+mn-lt"/>
              </a:rPr>
              <a:t>before starting to return results. It’s often used with </a:t>
            </a:r>
            <a:r>
              <a:rPr lang="en-GB" sz="2000" b="1" dirty="0">
                <a:latin typeface="+mn-lt"/>
              </a:rPr>
              <a:t>LIMIT</a:t>
            </a:r>
            <a:r>
              <a:rPr lang="en-GB" sz="2000" dirty="0">
                <a:latin typeface="+mn-lt"/>
              </a:rPr>
              <a:t> to implement </a:t>
            </a:r>
            <a:r>
              <a:rPr lang="en-GB" sz="2000" b="1" dirty="0">
                <a:latin typeface="+mn-lt"/>
              </a:rPr>
              <a:t>pagination</a:t>
            </a:r>
            <a:r>
              <a:rPr lang="en-GB" sz="2000" dirty="0">
                <a:latin typeface="+mn-lt"/>
              </a:rPr>
              <a:t> — like showing page 2 of search results.</a:t>
            </a:r>
            <a:endParaRPr sz="2000" dirty="0">
              <a:latin typeface="+mn-lt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87BC76-EDF6-E6B9-CE98-98FDD28D7E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42</a:t>
            </a:fld>
            <a:endParaRPr lang="en-IN" spc="-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8EACF-6161-30C0-9066-7DE521077FDD}"/>
              </a:ext>
            </a:extLst>
          </p:cNvPr>
          <p:cNvSpPr txBox="1"/>
          <p:nvPr/>
        </p:nvSpPr>
        <p:spPr>
          <a:xfrm>
            <a:off x="762000" y="3017386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OFFSET Clause</a:t>
            </a:r>
            <a:endParaRPr lang="en-IN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B3943-E569-733D-7067-0D3D47827E12}"/>
              </a:ext>
            </a:extLst>
          </p:cNvPr>
          <p:cNvSpPr txBox="1"/>
          <p:nvPr/>
        </p:nvSpPr>
        <p:spPr>
          <a:xfrm>
            <a:off x="2057400" y="4876800"/>
            <a:ext cx="4648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F0"/>
                </a:solidFill>
                <a:latin typeface="+mn-lt"/>
              </a:rPr>
              <a:t>SELECT</a:t>
            </a:r>
            <a:r>
              <a:rPr lang="en-IN" dirty="0">
                <a:latin typeface="+mn-lt"/>
              </a:rPr>
              <a:t> columns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IN" dirty="0">
                <a:latin typeface="+mn-lt"/>
              </a:rPr>
              <a:t> table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ORDER BY </a:t>
            </a:r>
            <a:r>
              <a:rPr lang="en-IN" dirty="0">
                <a:latin typeface="+mn-lt"/>
              </a:rPr>
              <a:t>column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OFFSET</a:t>
            </a:r>
            <a:r>
              <a:rPr lang="en-IN" dirty="0">
                <a:latin typeface="+mn-lt"/>
              </a:rPr>
              <a:t> n ROWS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LIMIT</a:t>
            </a:r>
            <a:r>
              <a:rPr lang="en-IN" dirty="0">
                <a:latin typeface="+mn-lt"/>
              </a:rPr>
              <a:t> m;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1498E-84F4-9955-39EB-A4BCF70F3819}"/>
              </a:ext>
            </a:extLst>
          </p:cNvPr>
          <p:cNvSpPr txBox="1"/>
          <p:nvPr/>
        </p:nvSpPr>
        <p:spPr>
          <a:xfrm>
            <a:off x="899795" y="4570250"/>
            <a:ext cx="1066800" cy="37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Syntax:</a:t>
            </a:r>
            <a:endParaRPr lang="en-IN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1C6C0-DFF2-AC9B-8F3E-C50A1B340D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43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34026-03CD-E09C-4DEC-00324B8282A3}"/>
              </a:ext>
            </a:extLst>
          </p:cNvPr>
          <p:cNvSpPr txBox="1"/>
          <p:nvPr/>
        </p:nvSpPr>
        <p:spPr>
          <a:xfrm>
            <a:off x="685800" y="1440180"/>
            <a:ext cx="10134600" cy="235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lang="en-GB" sz="2400" b="1" dirty="0">
                <a:latin typeface="+mn-lt"/>
                <a:cs typeface="Calibri"/>
              </a:rPr>
              <a:t>The</a:t>
            </a:r>
            <a:r>
              <a:rPr lang="en-GB" sz="2400" b="1" spc="-3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ORDER</a:t>
            </a:r>
            <a:r>
              <a:rPr lang="en-GB" sz="2400" b="1" spc="-4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BY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is</a:t>
            </a:r>
            <a:r>
              <a:rPr lang="en-GB" sz="2400" b="1" spc="-3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used</a:t>
            </a:r>
            <a:r>
              <a:rPr lang="en-GB" sz="2400" b="1" spc="-3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to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sort</a:t>
            </a:r>
            <a:r>
              <a:rPr lang="en-GB" sz="2400" b="1" spc="-3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the</a:t>
            </a:r>
            <a:r>
              <a:rPr lang="en-GB" sz="2400" b="1" spc="-35" dirty="0">
                <a:latin typeface="+mn-lt"/>
                <a:cs typeface="Calibri"/>
              </a:rPr>
              <a:t> </a:t>
            </a:r>
            <a:r>
              <a:rPr lang="en-GB" sz="2400" b="1" spc="-20" dirty="0">
                <a:latin typeface="+mn-lt"/>
                <a:cs typeface="Calibri"/>
              </a:rPr>
              <a:t>result-</a:t>
            </a:r>
            <a:r>
              <a:rPr lang="en-GB" sz="2400" b="1" dirty="0">
                <a:latin typeface="+mn-lt"/>
                <a:cs typeface="Calibri"/>
              </a:rPr>
              <a:t>set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in</a:t>
            </a:r>
            <a:r>
              <a:rPr lang="en-GB" sz="2400" b="1" spc="-4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ascending</a:t>
            </a:r>
            <a:r>
              <a:rPr lang="en-GB" sz="2400" b="1" spc="-3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(ASC)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or</a:t>
            </a:r>
            <a:r>
              <a:rPr lang="en-GB" sz="2400" b="1" spc="-45" dirty="0">
                <a:latin typeface="+mn-lt"/>
                <a:cs typeface="Calibri"/>
              </a:rPr>
              <a:t> </a:t>
            </a:r>
            <a:r>
              <a:rPr lang="en-GB" sz="2400" b="1" spc="-10" dirty="0">
                <a:latin typeface="+mn-lt"/>
                <a:cs typeface="Calibri"/>
              </a:rPr>
              <a:t>descending</a:t>
            </a:r>
            <a:endParaRPr lang="en-GB" sz="2400" dirty="0">
              <a:latin typeface="+mn-lt"/>
              <a:cs typeface="Calibri"/>
            </a:endParaRPr>
          </a:p>
          <a:p>
            <a:pPr marL="12700">
              <a:lnSpc>
                <a:spcPts val="2735"/>
              </a:lnSpc>
            </a:pPr>
            <a:r>
              <a:rPr lang="en-GB" sz="2400" b="1" dirty="0">
                <a:latin typeface="+mn-lt"/>
                <a:cs typeface="Calibri"/>
              </a:rPr>
              <a:t>order</a:t>
            </a:r>
            <a:r>
              <a:rPr lang="en-GB" sz="2400" b="1" spc="-95" dirty="0">
                <a:latin typeface="+mn-lt"/>
                <a:cs typeface="Calibri"/>
              </a:rPr>
              <a:t> </a:t>
            </a:r>
            <a:r>
              <a:rPr lang="en-GB" sz="2400" b="1" spc="-10" dirty="0">
                <a:latin typeface="+mn-lt"/>
                <a:cs typeface="Calibri"/>
              </a:rPr>
              <a:t>(DESC).</a:t>
            </a:r>
            <a:endParaRPr lang="en-GB" sz="2400" dirty="0">
              <a:latin typeface="+mn-lt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GB" sz="2400" b="1" dirty="0">
                <a:latin typeface="+mn-lt"/>
                <a:cs typeface="Calibri"/>
              </a:rPr>
              <a:t>Example:</a:t>
            </a:r>
            <a:r>
              <a:rPr lang="en-GB" sz="2400" b="1" spc="-5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below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code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will</a:t>
            </a:r>
            <a:r>
              <a:rPr lang="en-GB" sz="2400" spc="-6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sort</a:t>
            </a:r>
            <a:r>
              <a:rPr lang="en-GB" sz="2400" spc="-50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the</a:t>
            </a:r>
            <a:r>
              <a:rPr lang="en-GB" sz="2400" spc="-5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output</a:t>
            </a:r>
            <a:r>
              <a:rPr lang="en-GB" sz="2400" spc="-5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data</a:t>
            </a:r>
            <a:r>
              <a:rPr lang="en-GB" sz="2400" spc="-60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by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column</a:t>
            </a:r>
            <a:r>
              <a:rPr lang="en-GB" sz="2400" spc="-6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name</a:t>
            </a:r>
            <a:r>
              <a:rPr lang="en-GB" sz="2400" spc="-40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in</a:t>
            </a:r>
            <a:r>
              <a:rPr lang="en-GB" sz="2400" spc="-6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ascending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spc="-10" dirty="0">
                <a:latin typeface="+mn-lt"/>
                <a:cs typeface="Calibri"/>
              </a:rPr>
              <a:t>order</a:t>
            </a:r>
            <a:endParaRPr lang="en-GB" sz="24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630"/>
              </a:spcBef>
            </a:pPr>
            <a:r>
              <a:rPr lang="en-GB" sz="2000" b="1" dirty="0">
                <a:solidFill>
                  <a:srgbClr val="00AFEF"/>
                </a:solidFill>
                <a:latin typeface="+mn-lt"/>
                <a:cs typeface="Calibri"/>
              </a:rPr>
              <a:t>SELECT</a:t>
            </a:r>
            <a:r>
              <a:rPr lang="en-GB" sz="2000" b="1" spc="-55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dirty="0" err="1">
                <a:latin typeface="+mn-lt"/>
                <a:cs typeface="Calibri"/>
              </a:rPr>
              <a:t>column_name</a:t>
            </a:r>
            <a:r>
              <a:rPr lang="en-GB" sz="2000" spc="-60" dirty="0">
                <a:latin typeface="+mn-lt"/>
                <a:cs typeface="Calibri"/>
              </a:rPr>
              <a:t> </a:t>
            </a:r>
            <a:r>
              <a:rPr lang="en-GB" sz="2000" dirty="0">
                <a:solidFill>
                  <a:srgbClr val="00AFEF"/>
                </a:solidFill>
                <a:latin typeface="+mn-lt"/>
                <a:cs typeface="Calibri"/>
              </a:rPr>
              <a:t>FROM</a:t>
            </a:r>
            <a:r>
              <a:rPr lang="en-GB" sz="2000" spc="-5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spc="-10" dirty="0" err="1">
                <a:latin typeface="+mn-lt"/>
                <a:cs typeface="Calibri"/>
              </a:rPr>
              <a:t>table_name</a:t>
            </a:r>
            <a:endParaRPr lang="en-GB" sz="20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395"/>
              </a:spcBef>
            </a:pPr>
            <a:r>
              <a:rPr lang="en-GB" sz="2000" b="1" dirty="0">
                <a:solidFill>
                  <a:srgbClr val="00AFEF"/>
                </a:solidFill>
                <a:latin typeface="+mn-lt"/>
                <a:cs typeface="Calibri"/>
              </a:rPr>
              <a:t>ORDER</a:t>
            </a:r>
            <a:r>
              <a:rPr lang="en-GB" sz="2000" b="1" spc="-35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b="1" dirty="0">
                <a:solidFill>
                  <a:srgbClr val="00AFEF"/>
                </a:solidFill>
                <a:latin typeface="+mn-lt"/>
                <a:cs typeface="Calibri"/>
              </a:rPr>
              <a:t>BY</a:t>
            </a:r>
            <a:r>
              <a:rPr lang="en-GB" sz="2000" b="1" spc="-25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spc="-10" dirty="0" err="1">
                <a:latin typeface="+mn-lt"/>
                <a:cs typeface="Calibri"/>
              </a:rPr>
              <a:t>column_name</a:t>
            </a:r>
            <a:r>
              <a:rPr lang="en-GB" sz="2000" spc="-40" dirty="0">
                <a:latin typeface="+mn-lt"/>
                <a:cs typeface="Calibri"/>
              </a:rPr>
              <a:t> </a:t>
            </a:r>
            <a:r>
              <a:rPr lang="en-GB" sz="2000" dirty="0">
                <a:latin typeface="+mn-lt"/>
                <a:cs typeface="Calibri"/>
              </a:rPr>
              <a:t>e</a:t>
            </a:r>
            <a:r>
              <a:rPr lang="en-GB" sz="2000" spc="-25" dirty="0">
                <a:latin typeface="+mn-lt"/>
                <a:cs typeface="Calibri"/>
              </a:rPr>
              <a:t> </a:t>
            </a:r>
            <a:r>
              <a:rPr lang="en-GB" sz="2000" b="1" spc="-20" dirty="0">
                <a:solidFill>
                  <a:srgbClr val="00AFEF"/>
                </a:solidFill>
                <a:latin typeface="+mn-lt"/>
                <a:cs typeface="Calibri"/>
              </a:rPr>
              <a:t>ASC</a:t>
            </a:r>
            <a:r>
              <a:rPr lang="en-GB" sz="2000" spc="-20" dirty="0">
                <a:latin typeface="+mn-lt"/>
                <a:cs typeface="Calibri"/>
              </a:rPr>
              <a:t>;</a:t>
            </a:r>
            <a:endParaRPr lang="en-GB" sz="2000" dirty="0">
              <a:latin typeface="+mn-lt"/>
              <a:cs typeface="Calibri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1D104AF6-8CDC-C8B9-F33A-5EE0394FD1B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838200"/>
            <a:ext cx="3841623" cy="574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F5E85-4307-EC52-2F03-8DF8F6F0B149}"/>
              </a:ext>
            </a:extLst>
          </p:cNvPr>
          <p:cNvSpPr txBox="1"/>
          <p:nvPr/>
        </p:nvSpPr>
        <p:spPr>
          <a:xfrm>
            <a:off x="533400" y="3886200"/>
            <a:ext cx="10972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n-lt"/>
              </a:rPr>
              <a:t>Example: </a:t>
            </a:r>
            <a:r>
              <a:rPr lang="en-GB" sz="2000" b="1" dirty="0">
                <a:latin typeface="+mn-lt"/>
              </a:rPr>
              <a:t>Sort products by price (lowest to highest) and Skip the first 2 cheapest products to Show the next 3</a:t>
            </a:r>
            <a:endParaRPr lang="en-IN" sz="18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548E0-0C37-83F9-4BAD-79F8E7315806}"/>
              </a:ext>
            </a:extLst>
          </p:cNvPr>
          <p:cNvSpPr txBox="1"/>
          <p:nvPr/>
        </p:nvSpPr>
        <p:spPr>
          <a:xfrm>
            <a:off x="1676400" y="4679156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B0F0"/>
                </a:solidFill>
                <a:latin typeface="+mn-lt"/>
              </a:rPr>
              <a:t>SELECT </a:t>
            </a:r>
            <a:r>
              <a:rPr lang="en-IN" dirty="0">
                <a:latin typeface="+mn-lt"/>
              </a:rPr>
              <a:t>ProductName, Price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IN" dirty="0">
                <a:latin typeface="+mn-lt"/>
              </a:rPr>
              <a:t> Products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ORDER BY </a:t>
            </a:r>
            <a:r>
              <a:rPr lang="en-IN" dirty="0">
                <a:latin typeface="+mn-lt"/>
              </a:rPr>
              <a:t>Price ASC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OFFSET</a:t>
            </a:r>
            <a:r>
              <a:rPr lang="en-IN" dirty="0">
                <a:latin typeface="+mn-lt"/>
              </a:rPr>
              <a:t> 2     -- skips first 2 products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LIMIT </a:t>
            </a:r>
            <a:r>
              <a:rPr lang="en-IN" dirty="0">
                <a:latin typeface="+mn-lt"/>
              </a:rPr>
              <a:t>3;       -- gives next 3 products </a:t>
            </a:r>
          </a:p>
        </p:txBody>
      </p:sp>
    </p:spTree>
    <p:extLst>
      <p:ext uri="{BB962C8B-B14F-4D97-AF65-F5344CB8AC3E}">
        <p14:creationId xmlns:p14="http://schemas.microsoft.com/office/powerpoint/2010/main" val="3275568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762000" y="838200"/>
            <a:ext cx="10348595" cy="1490218"/>
          </a:xfrm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219519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IMPORT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60" dirty="0">
                <a:latin typeface="Arial"/>
                <a:cs typeface="Arial"/>
              </a:rPr>
              <a:t>CSV</a:t>
            </a:r>
            <a:r>
              <a:rPr sz="5400" spc="-165" dirty="0">
                <a:latin typeface="Arial"/>
                <a:cs typeface="Arial"/>
              </a:rPr>
              <a:t> </a:t>
            </a:r>
            <a:r>
              <a:rPr sz="5400" spc="-20" dirty="0">
                <a:latin typeface="Arial"/>
                <a:cs typeface="Arial"/>
              </a:rPr>
              <a:t>FILE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CD829-8951-F853-E776-C1BF66FD22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44</a:t>
            </a:fld>
            <a:endParaRPr lang="en-IN" spc="-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4E725-C88B-809E-FFF6-97B49E547C5C}"/>
              </a:ext>
            </a:extLst>
          </p:cNvPr>
          <p:cNvSpPr txBox="1"/>
          <p:nvPr/>
        </p:nvSpPr>
        <p:spPr>
          <a:xfrm>
            <a:off x="3276600" y="4529583"/>
            <a:ext cx="678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n-lt"/>
              </a:rPr>
              <a:t>Customer Csv file   :   </a:t>
            </a:r>
            <a:r>
              <a:rPr lang="en-GB" sz="2800" b="1" dirty="0">
                <a:solidFill>
                  <a:schemeClr val="bg1"/>
                </a:solidFill>
                <a:latin typeface="+mn-lt"/>
                <a:hlinkClick r:id="rId2"/>
              </a:rPr>
              <a:t>Download</a:t>
            </a:r>
            <a:endParaRPr lang="en-IN" sz="2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C3BAA-0C5E-F47F-E4E6-1AD818FCDD01}"/>
              </a:ext>
            </a:extLst>
          </p:cNvPr>
          <p:cNvSpPr txBox="1"/>
          <p:nvPr/>
        </p:nvSpPr>
        <p:spPr>
          <a:xfrm>
            <a:off x="3352800" y="5105400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n-lt"/>
              </a:rPr>
              <a:t>Payment CSV file  :    </a:t>
            </a:r>
            <a:r>
              <a:rPr lang="en-GB" sz="2800" b="1" dirty="0">
                <a:solidFill>
                  <a:schemeClr val="bg1"/>
                </a:solidFill>
                <a:latin typeface="+mn-lt"/>
                <a:hlinkClick r:id="rId3"/>
              </a:rPr>
              <a:t>Download</a:t>
            </a:r>
            <a:endParaRPr lang="en-IN" sz="28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791929C-E8BF-4336-07D7-5558CAF5D2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45</a:t>
            </a:fld>
            <a:endParaRPr lang="en-IN" spc="-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3F51BD-850D-006A-7EDC-923DE4958F85}"/>
              </a:ext>
            </a:extLst>
          </p:cNvPr>
          <p:cNvSpPr txBox="1"/>
          <p:nvPr/>
        </p:nvSpPr>
        <p:spPr>
          <a:xfrm>
            <a:off x="542544" y="1134011"/>
            <a:ext cx="1074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n-lt"/>
              </a:rPr>
              <a:t>To import a CSV file into SQL we can use different methods depending on your setup. Here's a </a:t>
            </a:r>
            <a:r>
              <a:rPr lang="en-GB" b="1" dirty="0">
                <a:latin typeface="+mn-lt"/>
              </a:rPr>
              <a:t>universal workflow using SQL and command-line tools</a:t>
            </a:r>
            <a:r>
              <a:rPr lang="en-GB" dirty="0">
                <a:latin typeface="+mn-lt"/>
              </a:rPr>
              <a:t>, especially useful for PostgreSQL and MySQL.</a:t>
            </a:r>
            <a:endParaRPr lang="en-IN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88215-11BD-94B6-C9DC-CC98C1B71924}"/>
              </a:ext>
            </a:extLst>
          </p:cNvPr>
          <p:cNvSpPr txBox="1"/>
          <p:nvPr/>
        </p:nvSpPr>
        <p:spPr>
          <a:xfrm>
            <a:off x="569976" y="457200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latin typeface="+mj-lt"/>
              </a:rPr>
              <a:t>Import CSV into SQL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2E8E9-440D-5F7E-CE71-E24EAD2D35CA}"/>
              </a:ext>
            </a:extLst>
          </p:cNvPr>
          <p:cNvSpPr txBox="1"/>
          <p:nvPr/>
        </p:nvSpPr>
        <p:spPr>
          <a:xfrm>
            <a:off x="542544" y="1981200"/>
            <a:ext cx="609447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400" b="1" dirty="0">
                <a:latin typeface="+mn-lt"/>
              </a:rPr>
              <a:t>Step1: </a:t>
            </a:r>
            <a:r>
              <a:rPr lang="en-GB" b="1" dirty="0">
                <a:latin typeface="+mn-lt"/>
              </a:rPr>
              <a:t>Prepare Your CSV File</a:t>
            </a:r>
          </a:p>
          <a:p>
            <a:pPr>
              <a:buNone/>
            </a:pPr>
            <a:r>
              <a:rPr lang="en-GB" dirty="0">
                <a:latin typeface="+mn-lt"/>
              </a:rPr>
              <a:t>   </a:t>
            </a:r>
          </a:p>
          <a:p>
            <a:pPr>
              <a:buNone/>
            </a:pPr>
            <a:r>
              <a:rPr lang="en-GB" dirty="0">
                <a:latin typeface="+mn-lt"/>
              </a:rPr>
              <a:t> Make sure your file is clean: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Headers match column names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No missing quotes or delimiters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Example: payment.csv  (make sure you</a:t>
            </a:r>
            <a:r>
              <a:rPr lang="en-GB" dirty="0">
                <a:latin typeface="+mn-lt"/>
                <a:hlinkClick r:id="rId2"/>
              </a:rPr>
              <a:t> download </a:t>
            </a:r>
            <a:r>
              <a:rPr lang="en-GB" dirty="0">
                <a:latin typeface="+mn-lt"/>
              </a:rPr>
              <a:t>it 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6756AA-623D-317E-0C6C-A25DEED06161}"/>
              </a:ext>
            </a:extLst>
          </p:cNvPr>
          <p:cNvSpPr txBox="1"/>
          <p:nvPr/>
        </p:nvSpPr>
        <p:spPr>
          <a:xfrm>
            <a:off x="542544" y="4004102"/>
            <a:ext cx="495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n-lt"/>
              </a:rPr>
              <a:t>Step2: </a:t>
            </a:r>
            <a:r>
              <a:rPr lang="en-GB" b="1" dirty="0">
                <a:latin typeface="+mn-lt"/>
              </a:rPr>
              <a:t>Create a Table with columns names with datatypes  matching the csv header files</a:t>
            </a:r>
          </a:p>
          <a:p>
            <a:endParaRPr lang="en-GB" b="1" dirty="0">
              <a:latin typeface="+mn-lt"/>
            </a:endParaRPr>
          </a:p>
          <a:p>
            <a:r>
              <a:rPr lang="en-GB" b="1" dirty="0">
                <a:latin typeface="+mn-lt"/>
              </a:rPr>
              <a:t>Example: </a:t>
            </a:r>
            <a:r>
              <a:rPr lang="en-GB" dirty="0">
                <a:latin typeface="+mn-lt"/>
              </a:rPr>
              <a:t>In payments.csv we have 4 columns</a:t>
            </a:r>
          </a:p>
          <a:p>
            <a:r>
              <a:rPr lang="en-GB" dirty="0" err="1">
                <a:latin typeface="+mn-lt"/>
              </a:rPr>
              <a:t>customer_id</a:t>
            </a:r>
            <a:r>
              <a:rPr lang="en-GB" dirty="0">
                <a:latin typeface="+mn-lt"/>
              </a:rPr>
              <a:t>, amount, mode, </a:t>
            </a:r>
            <a:r>
              <a:rPr lang="en-GB" dirty="0" err="1">
                <a:latin typeface="+mn-lt"/>
              </a:rPr>
              <a:t>payment_date</a:t>
            </a:r>
            <a:endParaRPr lang="en-GB" dirty="0">
              <a:latin typeface="+mn-lt"/>
            </a:endParaRPr>
          </a:p>
          <a:p>
            <a:endParaRPr lang="en-GB" dirty="0"/>
          </a:p>
          <a:p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E857A4-FE77-6923-BEB6-8F09C812CC6E}"/>
              </a:ext>
            </a:extLst>
          </p:cNvPr>
          <p:cNvSpPr txBox="1"/>
          <p:nvPr/>
        </p:nvSpPr>
        <p:spPr>
          <a:xfrm>
            <a:off x="6781800" y="2429892"/>
            <a:ext cx="41148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+mn-lt"/>
              </a:rPr>
              <a:t>CREATE TABLE </a:t>
            </a:r>
            <a:r>
              <a:rPr lang="en-GB" sz="2800" b="1" dirty="0">
                <a:latin typeface="+mn-lt"/>
              </a:rPr>
              <a:t>Payments (</a:t>
            </a:r>
          </a:p>
          <a:p>
            <a:r>
              <a:rPr lang="en-GB" sz="2800" b="1" dirty="0">
                <a:latin typeface="+mn-lt"/>
              </a:rPr>
              <a:t>  </a:t>
            </a:r>
            <a:r>
              <a:rPr lang="en-GB" sz="2800" b="1" dirty="0" err="1">
                <a:latin typeface="+mn-lt"/>
              </a:rPr>
              <a:t>customer_id</a:t>
            </a:r>
            <a:r>
              <a:rPr lang="en-GB" sz="2800" b="1" dirty="0">
                <a:latin typeface="+mn-lt"/>
              </a:rPr>
              <a:t>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INT</a:t>
            </a:r>
            <a:r>
              <a:rPr lang="en-GB" sz="2800" b="1" dirty="0">
                <a:latin typeface="+mn-lt"/>
              </a:rPr>
              <a:t>,</a:t>
            </a:r>
          </a:p>
          <a:p>
            <a:r>
              <a:rPr lang="en-GB" sz="2800" b="1" dirty="0">
                <a:latin typeface="+mn-lt"/>
              </a:rPr>
              <a:t>  amount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INT</a:t>
            </a:r>
            <a:r>
              <a:rPr lang="en-GB" sz="2800" b="1" dirty="0">
                <a:latin typeface="+mn-lt"/>
              </a:rPr>
              <a:t>,</a:t>
            </a:r>
          </a:p>
          <a:p>
            <a:r>
              <a:rPr lang="en-GB" sz="2800" b="1" dirty="0">
                <a:latin typeface="+mn-lt"/>
              </a:rPr>
              <a:t>  mode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VARCHAR</a:t>
            </a:r>
            <a:r>
              <a:rPr lang="en-GB" sz="2800" b="1" dirty="0">
                <a:latin typeface="+mn-lt"/>
              </a:rPr>
              <a:t>(30),</a:t>
            </a:r>
          </a:p>
          <a:p>
            <a:r>
              <a:rPr lang="en-GB" sz="2800" b="1" dirty="0">
                <a:latin typeface="+mn-lt"/>
              </a:rPr>
              <a:t>  </a:t>
            </a:r>
            <a:r>
              <a:rPr lang="en-GB" sz="2800" b="1" dirty="0" err="1">
                <a:latin typeface="+mn-lt"/>
              </a:rPr>
              <a:t>payment_date</a:t>
            </a:r>
            <a:r>
              <a:rPr lang="en-GB" sz="2800" b="1" dirty="0">
                <a:latin typeface="+mn-lt"/>
              </a:rPr>
              <a:t>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DATE</a:t>
            </a:r>
          </a:p>
          <a:p>
            <a:r>
              <a:rPr lang="en-GB" sz="2800" b="1" dirty="0">
                <a:latin typeface="+mn-lt"/>
              </a:rPr>
              <a:t>);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BF06D6-4410-E42A-C8EE-58B400E375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72153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13227-6900-98BE-820C-EEE6BE049367}"/>
              </a:ext>
            </a:extLst>
          </p:cNvPr>
          <p:cNvSpPr txBox="1"/>
          <p:nvPr/>
        </p:nvSpPr>
        <p:spPr>
          <a:xfrm>
            <a:off x="417576" y="304800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latin typeface="+mj-lt"/>
              </a:rPr>
              <a:t>Postgresql</a:t>
            </a:r>
            <a:endParaRPr lang="en-IN" sz="32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D0590-43DF-266A-9A18-D88298BEDE2D}"/>
              </a:ext>
            </a:extLst>
          </p:cNvPr>
          <p:cNvSpPr txBox="1"/>
          <p:nvPr/>
        </p:nvSpPr>
        <p:spPr>
          <a:xfrm>
            <a:off x="457200" y="3459480"/>
            <a:ext cx="4191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</a:rPr>
              <a:t>Example: </a:t>
            </a:r>
          </a:p>
          <a:p>
            <a:r>
              <a:rPr lang="en-GB" sz="2000" b="1" dirty="0">
                <a:latin typeface="+mn-lt"/>
              </a:rPr>
              <a:t>	COPY Payments </a:t>
            </a:r>
          </a:p>
          <a:p>
            <a:r>
              <a:rPr lang="en-GB" sz="2000" b="1" dirty="0">
                <a:latin typeface="+mn-lt"/>
              </a:rPr>
              <a:t>	FROM 'E:\payments.csv’ 	DELIMITER ',’</a:t>
            </a:r>
          </a:p>
          <a:p>
            <a:r>
              <a:rPr lang="en-GB" sz="2000" b="1" dirty="0">
                <a:latin typeface="+mn-lt"/>
              </a:rPr>
              <a:t> 	CSV HEADER;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B4472-E9FB-4817-A482-80F19018CC69}"/>
              </a:ext>
            </a:extLst>
          </p:cNvPr>
          <p:cNvSpPr txBox="1"/>
          <p:nvPr/>
        </p:nvSpPr>
        <p:spPr>
          <a:xfrm>
            <a:off x="457200" y="1295400"/>
            <a:ext cx="4191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n-lt"/>
              </a:rPr>
              <a:t>Syntax: </a:t>
            </a: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COPY</a:t>
            </a:r>
            <a:r>
              <a:rPr lang="en-GB" sz="2400" b="1" dirty="0">
                <a:latin typeface="+mn-lt"/>
              </a:rPr>
              <a:t> </a:t>
            </a:r>
            <a:r>
              <a:rPr lang="en-GB" sz="2400" b="1" dirty="0" err="1">
                <a:latin typeface="+mn-lt"/>
              </a:rPr>
              <a:t>Table_name</a:t>
            </a:r>
            <a:endParaRPr lang="en-GB" sz="2400" b="1" dirty="0">
              <a:latin typeface="+mn-lt"/>
            </a:endParaRP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GB" sz="2400" b="1" dirty="0">
                <a:latin typeface="+mn-lt"/>
              </a:rPr>
              <a:t> ‘location of csv’</a:t>
            </a: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DELIMITER</a:t>
            </a:r>
            <a:r>
              <a:rPr lang="en-GB" sz="2400" b="1" dirty="0">
                <a:latin typeface="+mn-lt"/>
              </a:rPr>
              <a:t> ',’ </a:t>
            </a: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CSV HEADER</a:t>
            </a:r>
            <a:r>
              <a:rPr lang="en-GB" sz="2400" b="1" dirty="0">
                <a:latin typeface="+mn-lt"/>
              </a:rPr>
              <a:t>;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E869C-28D4-D0D1-84D6-350FC86B39F8}"/>
              </a:ext>
            </a:extLst>
          </p:cNvPr>
          <p:cNvSpPr txBox="1"/>
          <p:nvPr/>
        </p:nvSpPr>
        <p:spPr>
          <a:xfrm>
            <a:off x="228600" y="5364647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n-lt"/>
              </a:rPr>
              <a:t>Using </a:t>
            </a:r>
            <a:r>
              <a:rPr lang="en-IN" sz="2400" b="1" dirty="0" err="1">
                <a:latin typeface="+mn-lt"/>
              </a:rPr>
              <a:t>psql</a:t>
            </a:r>
            <a:r>
              <a:rPr lang="en-IN" sz="2400" b="1" dirty="0">
                <a:latin typeface="+mn-lt"/>
              </a:rPr>
              <a:t> terminal : </a:t>
            </a:r>
            <a:r>
              <a:rPr lang="en-GB" b="1" dirty="0">
                <a:latin typeface="+mn-lt"/>
              </a:rPr>
              <a:t>\COPY Payments FROM ‘E:\payments.csv' DELIMITER ',' CSV HEADER;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B8ACC-3634-082D-D468-A27CDCADC536}"/>
              </a:ext>
            </a:extLst>
          </p:cNvPr>
          <p:cNvSpPr txBox="1"/>
          <p:nvPr/>
        </p:nvSpPr>
        <p:spPr>
          <a:xfrm>
            <a:off x="429768" y="93708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Make sure the CSV is in the correct path</a:t>
            </a:r>
            <a:r>
              <a:rPr lang="en-GB" dirty="0"/>
              <a:t>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D0AF8-C214-42CF-6FF3-86D99B378EA3}"/>
              </a:ext>
            </a:extLst>
          </p:cNvPr>
          <p:cNvSpPr txBox="1"/>
          <p:nvPr/>
        </p:nvSpPr>
        <p:spPr>
          <a:xfrm>
            <a:off x="6477000" y="220862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latin typeface="+mj-lt"/>
              </a:rPr>
              <a:t>Mysql</a:t>
            </a:r>
            <a:endParaRPr lang="en-IN" sz="32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94513-BD3D-5EAF-A6A2-8B1CF4F4D940}"/>
              </a:ext>
            </a:extLst>
          </p:cNvPr>
          <p:cNvSpPr txBox="1"/>
          <p:nvPr/>
        </p:nvSpPr>
        <p:spPr>
          <a:xfrm>
            <a:off x="5391912" y="853180"/>
            <a:ext cx="4800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B0F0"/>
                </a:solidFill>
                <a:latin typeface="+mn-lt"/>
              </a:rPr>
              <a:t>LOAD DATA LOCAL INFILE </a:t>
            </a:r>
            <a:r>
              <a:rPr lang="en-IN" dirty="0">
                <a:latin typeface="+mn-lt"/>
              </a:rPr>
              <a:t>'/path/to/payments.csv'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INTO TABLE </a:t>
            </a:r>
            <a:r>
              <a:rPr lang="en-IN" dirty="0">
                <a:latin typeface="+mn-lt"/>
              </a:rPr>
              <a:t>Payments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FIELDS TERMINATED BY </a:t>
            </a:r>
            <a:r>
              <a:rPr lang="en-IN" dirty="0">
                <a:latin typeface="+mn-lt"/>
              </a:rPr>
              <a:t>',' 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ENCLOSED BY </a:t>
            </a:r>
            <a:r>
              <a:rPr lang="en-IN" dirty="0">
                <a:latin typeface="+mn-lt"/>
              </a:rPr>
              <a:t>‘ “ '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LINES TERMINATED BY </a:t>
            </a:r>
            <a:r>
              <a:rPr lang="en-IN" dirty="0">
                <a:latin typeface="+mn-lt"/>
              </a:rPr>
              <a:t>'\n'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IGNORE 1 ROWS</a:t>
            </a:r>
            <a:r>
              <a:rPr lang="en-IN" dirty="0">
                <a:latin typeface="+mn-lt"/>
              </a:rPr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C506A3-EEC8-C8E7-EFD7-28F7F18E4CFF}"/>
              </a:ext>
            </a:extLst>
          </p:cNvPr>
          <p:cNvSpPr txBox="1"/>
          <p:nvPr/>
        </p:nvSpPr>
        <p:spPr>
          <a:xfrm>
            <a:off x="5541264" y="3590150"/>
            <a:ext cx="60944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+mn-lt"/>
              </a:rPr>
              <a:t>Open your terminal(</a:t>
            </a:r>
            <a:r>
              <a:rPr lang="en-IN" sz="1600" dirty="0" err="1">
                <a:latin typeface="+mn-lt"/>
              </a:rPr>
              <a:t>cmd</a:t>
            </a:r>
            <a:r>
              <a:rPr lang="en-IN" sz="1600" dirty="0">
                <a:latin typeface="+mn-lt"/>
              </a:rPr>
              <a:t> or </a:t>
            </a:r>
            <a:r>
              <a:rPr lang="en-IN" sz="1600" dirty="0" err="1">
                <a:latin typeface="+mn-lt"/>
              </a:rPr>
              <a:t>powershell</a:t>
            </a:r>
            <a:r>
              <a:rPr lang="en-IN" sz="1600" dirty="0">
                <a:latin typeface="+mn-lt"/>
              </a:rPr>
              <a:t>) run one by one these commands and make sure enter your password after first 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latin typeface="+mn-lt"/>
              </a:rPr>
              <a:t>mysql</a:t>
            </a:r>
            <a:r>
              <a:rPr lang="en-IN" dirty="0">
                <a:latin typeface="+mn-lt"/>
              </a:rPr>
              <a:t> --local-</a:t>
            </a:r>
            <a:r>
              <a:rPr lang="en-IN" dirty="0" err="1">
                <a:latin typeface="+mn-lt"/>
              </a:rPr>
              <a:t>infile</a:t>
            </a:r>
            <a:r>
              <a:rPr lang="en-IN" dirty="0">
                <a:latin typeface="+mn-lt"/>
              </a:rPr>
              <a:t>=1 -u root –p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SET GLOBAL </a:t>
            </a:r>
            <a:r>
              <a:rPr lang="en-GB" dirty="0" err="1">
                <a:latin typeface="+mn-lt"/>
              </a:rPr>
              <a:t>local_infile</a:t>
            </a:r>
            <a:r>
              <a:rPr lang="en-GB" dirty="0">
                <a:latin typeface="+mn-lt"/>
              </a:rPr>
              <a:t> = 1;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SHOW VARIABLES LIKE '</a:t>
            </a:r>
            <a:r>
              <a:rPr lang="en-GB" dirty="0" err="1">
                <a:latin typeface="+mn-lt"/>
              </a:rPr>
              <a:t>local_infile</a:t>
            </a:r>
            <a:r>
              <a:rPr lang="en-GB" dirty="0">
                <a:latin typeface="+mn-lt"/>
              </a:rPr>
              <a:t>’;</a:t>
            </a:r>
          </a:p>
          <a:p>
            <a:endParaRPr lang="en-GB" dirty="0">
              <a:latin typeface="+mn-lt"/>
            </a:endParaRPr>
          </a:p>
          <a:p>
            <a:r>
              <a:rPr lang="en-IN" sz="1600" dirty="0">
                <a:latin typeface="+mn-lt"/>
              </a:rPr>
              <a:t>Then Exit and Restart the </a:t>
            </a:r>
            <a:r>
              <a:rPr lang="en-IN" sz="1600" dirty="0" err="1">
                <a:latin typeface="+mn-lt"/>
              </a:rPr>
              <a:t>sql</a:t>
            </a:r>
            <a:r>
              <a:rPr lang="en-IN" sz="1600" dirty="0">
                <a:latin typeface="+mn-lt"/>
              </a:rPr>
              <a:t> server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2C431-F867-D94D-C4FF-C4F774F48A64}"/>
              </a:ext>
            </a:extLst>
          </p:cNvPr>
          <p:cNvSpPr txBox="1"/>
          <p:nvPr/>
        </p:nvSpPr>
        <p:spPr>
          <a:xfrm>
            <a:off x="5410200" y="2865252"/>
            <a:ext cx="6553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+mn-lt"/>
              </a:rPr>
              <a:t>Error Code: 1290. The MySQL server is running with the --secure-file-</a:t>
            </a:r>
            <a:r>
              <a:rPr lang="en-GB" sz="1600" b="1" dirty="0" err="1">
                <a:latin typeface="+mn-lt"/>
              </a:rPr>
              <a:t>priv</a:t>
            </a:r>
            <a:r>
              <a:rPr lang="en-GB" sz="1600" b="1" dirty="0">
                <a:latin typeface="+mn-lt"/>
              </a:rPr>
              <a:t> option so it cannot execute this statement  follow these steps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4551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971800" y="1752600"/>
            <a:ext cx="7848600" cy="1490218"/>
          </a:xfrm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080770">
              <a:lnSpc>
                <a:spcPct val="100000"/>
              </a:lnSpc>
              <a:spcBef>
                <a:spcPts val="100"/>
              </a:spcBef>
            </a:pPr>
            <a:r>
              <a:rPr sz="5400" spc="110" dirty="0">
                <a:latin typeface="Arial"/>
                <a:cs typeface="Arial"/>
              </a:rPr>
              <a:t>FUNCTION</a:t>
            </a:r>
            <a:r>
              <a:rPr lang="en-GB" sz="5400" spc="110" dirty="0">
                <a:latin typeface="Arial"/>
                <a:cs typeface="Arial"/>
              </a:rPr>
              <a:t>S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1E4C1-0481-4982-CCD1-AF23AD7A88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47</a:t>
            </a:fld>
            <a:endParaRPr lang="en-IN" spc="-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80931"/>
            <a:ext cx="4549140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883494"/>
            <a:ext cx="10030460" cy="1794978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84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database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objects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contains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set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statements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specific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task.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function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accepts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parameters,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actions,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then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return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result.</a:t>
            </a: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800" dirty="0">
                <a:solidFill>
                  <a:srgbClr val="000000"/>
                </a:solidFill>
              </a:rPr>
              <a:t>Types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of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Function: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7577" y="2837591"/>
            <a:ext cx="10316845" cy="2683876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27685" algn="l"/>
              </a:tabLst>
            </a:pPr>
            <a:r>
              <a:rPr sz="2400" b="1" dirty="0">
                <a:latin typeface="Calibri"/>
                <a:cs typeface="Calibri"/>
              </a:rPr>
              <a:t>System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Defined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Function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built-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functions</a:t>
            </a:r>
            <a:endParaRPr lang="en-GB" sz="2400" spc="-10" dirty="0">
              <a:latin typeface="Calibri"/>
              <a:cs typeface="Calibri"/>
            </a:endParaRPr>
          </a:p>
          <a:p>
            <a:pPr marL="12701">
              <a:lnSpc>
                <a:spcPct val="100000"/>
              </a:lnSpc>
              <a:spcBef>
                <a:spcPts val="330"/>
              </a:spcBef>
              <a:tabLst>
                <a:tab pos="527685" algn="l"/>
              </a:tabLst>
            </a:pPr>
            <a:endParaRPr lang="en-GB" sz="2400" spc="-10" dirty="0">
              <a:latin typeface="Calibri"/>
              <a:cs typeface="Calibri"/>
            </a:endParaRPr>
          </a:p>
          <a:p>
            <a:pPr marL="12701">
              <a:lnSpc>
                <a:spcPct val="100000"/>
              </a:lnSpc>
              <a:spcBef>
                <a:spcPts val="330"/>
              </a:spcBef>
              <a:tabLst>
                <a:tab pos="527685" algn="l"/>
              </a:tabLst>
            </a:pPr>
            <a:endParaRPr sz="2400" dirty="0">
              <a:latin typeface="Calibri"/>
              <a:cs typeface="Calibri"/>
            </a:endParaRPr>
          </a:p>
          <a:p>
            <a:pPr marL="1154430" marR="5080" lvl="1" indent="-227965">
              <a:lnSpc>
                <a:spcPts val="3020"/>
              </a:lnSpc>
              <a:spcBef>
                <a:spcPts val="580"/>
              </a:spcBef>
              <a:buFont typeface="Arial MT"/>
              <a:buChar char="•"/>
              <a:tabLst>
                <a:tab pos="1155700" algn="l"/>
              </a:tabLst>
            </a:pPr>
            <a:r>
              <a:rPr sz="2000" dirty="0">
                <a:latin typeface="Calibri"/>
                <a:cs typeface="Calibri"/>
              </a:rPr>
              <a:t>Example:</a:t>
            </a:r>
            <a:r>
              <a:rPr sz="2000" spc="-1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rand(),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round(),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upper(),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lower(),</a:t>
            </a:r>
            <a:r>
              <a:rPr sz="2000" spc="-1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count(),</a:t>
            </a:r>
            <a:r>
              <a:rPr sz="2000" spc="-1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sum(),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avg(), </a:t>
            </a:r>
            <a:r>
              <a:rPr sz="2000" dirty="0">
                <a:latin typeface="Calibri"/>
                <a:cs typeface="Calibri"/>
              </a:rPr>
              <a:t>max(),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etc</a:t>
            </a:r>
            <a:endParaRPr sz="2000" dirty="0">
              <a:latin typeface="Calibri"/>
              <a:cs typeface="Calibri"/>
            </a:endParaRPr>
          </a:p>
          <a:p>
            <a:pPr marL="12065" marR="505459">
              <a:lnSpc>
                <a:spcPts val="3460"/>
              </a:lnSpc>
              <a:spcBef>
                <a:spcPts val="980"/>
              </a:spcBef>
              <a:tabLst>
                <a:tab pos="527685" algn="l"/>
              </a:tabLst>
            </a:pPr>
            <a:r>
              <a:rPr lang="en-GB" sz="2400" spc="-10" dirty="0">
                <a:latin typeface="Calibri"/>
                <a:cs typeface="Calibri"/>
              </a:rPr>
              <a:t>2.   </a:t>
            </a:r>
            <a:r>
              <a:rPr sz="2400" b="1" spc="-10" dirty="0">
                <a:latin typeface="Calibri"/>
                <a:cs typeface="Calibri"/>
              </a:rPr>
              <a:t>User-</a:t>
            </a:r>
            <a:r>
              <a:rPr sz="2400" b="1" dirty="0">
                <a:latin typeface="Calibri"/>
                <a:cs typeface="Calibri"/>
              </a:rPr>
              <a:t>Defined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Function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Once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define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you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same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built-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functions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3BE71-84A8-8393-0A35-C3F759AFF6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48</a:t>
            </a:fld>
            <a:endParaRPr lang="en-IN" spc="-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706A58A-CA1C-1230-EF9A-A1F2EC942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6730" y="2969295"/>
            <a:ext cx="8305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Scalar functions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operate on single values (numeric (abs), string, date).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Aggregate functions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operate on sets of rows.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490712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Aggregate</a:t>
            </a:r>
            <a:r>
              <a:rPr sz="2800" b="0" spc="-1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performs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calculation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multiple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GB" sz="2800" b="0" spc="-100" dirty="0">
                <a:solidFill>
                  <a:srgbClr val="000000"/>
                </a:solidFill>
                <a:latin typeface="Calibri"/>
                <a:cs typeface="Calibri"/>
              </a:rPr>
              <a:t>(rows)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returns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single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231517"/>
            <a:ext cx="9509125" cy="379666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often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GROUP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SELECT statement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98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COUNT()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SUM()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AVG()</a:t>
            </a:r>
            <a:r>
              <a:rPr sz="2400" b="1" spc="-1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average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MAX()</a:t>
            </a:r>
            <a:r>
              <a:rPr sz="24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returns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maximum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MIN()</a:t>
            </a:r>
            <a:r>
              <a:rPr sz="24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minimum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ROUND()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Rounds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specified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decimal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places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D1F70-2C00-2BF1-C3A7-6097F0BCD2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49</a:t>
            </a:fld>
            <a:endParaRPr lang="en-IN" spc="-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F25CC-CBA8-1EE6-5383-D5FEC45770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57163-2FAE-96EC-4336-1206A4643262}"/>
              </a:ext>
            </a:extLst>
          </p:cNvPr>
          <p:cNvSpPr txBox="1"/>
          <p:nvPr/>
        </p:nvSpPr>
        <p:spPr>
          <a:xfrm>
            <a:off x="609600" y="304800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+mj-lt"/>
              </a:rPr>
              <a:t>Basics of Data &amp; Databases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4603B-6EDD-61E3-EE3A-F494AC9CBA77}"/>
              </a:ext>
            </a:extLst>
          </p:cNvPr>
          <p:cNvSpPr txBox="1"/>
          <p:nvPr/>
        </p:nvSpPr>
        <p:spPr>
          <a:xfrm>
            <a:off x="304800" y="1066801"/>
            <a:ext cx="111252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b="1" dirty="0">
                <a:latin typeface="+mn-lt"/>
              </a:rPr>
              <a:t>What is Data? </a:t>
            </a:r>
          </a:p>
          <a:p>
            <a:endParaRPr lang="en-GB" sz="900" b="1" dirty="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Data is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raw facts and figures </a:t>
            </a:r>
            <a:r>
              <a:rPr lang="en-GB" dirty="0">
                <a:latin typeface="+mn-lt"/>
              </a:rPr>
              <a:t>that by themselves may not have meaning.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Think of data as individual Lego blocks — on their own they’re just pieces, but when arranged, they form meaningful structures.</a:t>
            </a:r>
          </a:p>
          <a:p>
            <a:r>
              <a:rPr lang="en-GB" b="1" dirty="0">
                <a:latin typeface="+mn-lt"/>
              </a:rPr>
              <a:t>     Examples</a:t>
            </a:r>
            <a:r>
              <a:rPr lang="en-GB" dirty="0">
                <a:latin typeface="+mn-lt"/>
              </a:rPr>
              <a:t>: Numbers, Text, Dates</a:t>
            </a: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6D878-8C9F-859A-6D3C-58883C83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875485"/>
            <a:ext cx="5701934" cy="3671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8B91A9-6B84-BDAE-A99D-2656CEF72AA3}"/>
              </a:ext>
            </a:extLst>
          </p:cNvPr>
          <p:cNvSpPr txBox="1"/>
          <p:nvPr/>
        </p:nvSpPr>
        <p:spPr>
          <a:xfrm>
            <a:off x="457200" y="3429000"/>
            <a:ext cx="480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2. Data Sizes &amp; Storage Capacities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Computers store data in </a:t>
            </a:r>
            <a:r>
              <a:rPr lang="en-GB" sz="1600" b="1" dirty="0"/>
              <a:t>bits and bytes</a:t>
            </a:r>
            <a:r>
              <a:rPr lang="en-GB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1 bit Smallest unit (0 or 1)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107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31265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operation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239746"/>
            <a:ext cx="9255125" cy="373443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UPPER()</a:t>
            </a:r>
            <a:r>
              <a:rPr sz="20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uppercase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LOWER()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lowercase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LENGTH()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returns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length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text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SUBSTRING()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extracts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substring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NOW()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returns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current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time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FORMAT()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format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CONCAT()</a:t>
            </a:r>
            <a:r>
              <a:rPr sz="2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strings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together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REPLACE()</a:t>
            </a:r>
            <a:r>
              <a:rPr sz="2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Replaces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occurrences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substring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string,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substring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TRIM()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removes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leading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trailing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other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specified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characters)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E341B-26BA-979C-DEF7-C9E8921640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50</a:t>
            </a:fld>
            <a:endParaRPr lang="en-IN" spc="-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96C39D-8481-F72E-E97B-6D839D485F3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78434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51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7560D-8EC2-933F-00A6-979EF15AA7EF}"/>
              </a:ext>
            </a:extLst>
          </p:cNvPr>
          <p:cNvSpPr txBox="1"/>
          <p:nvPr/>
        </p:nvSpPr>
        <p:spPr>
          <a:xfrm>
            <a:off x="457200" y="887997"/>
            <a:ext cx="52578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B0F0"/>
                </a:solidFill>
                <a:latin typeface="+mn-lt"/>
              </a:rPr>
              <a:t>CREATE TABLE </a:t>
            </a:r>
            <a:r>
              <a:rPr lang="en-IN" sz="1600" dirty="0" err="1">
                <a:latin typeface="+mn-lt"/>
              </a:rPr>
              <a:t>Payments_fun</a:t>
            </a:r>
            <a:r>
              <a:rPr lang="en-IN" sz="1600" dirty="0">
                <a:latin typeface="+mn-lt"/>
              </a:rPr>
              <a:t> (</a:t>
            </a:r>
            <a:r>
              <a:rPr lang="en-IN" sz="1600" dirty="0" err="1">
                <a:latin typeface="+mn-lt"/>
              </a:rPr>
              <a:t>payment_id</a:t>
            </a:r>
            <a:r>
              <a:rPr lang="en-IN" sz="1600" dirty="0">
                <a:latin typeface="+mn-lt"/>
              </a:rPr>
              <a:t>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INT PRIMARY KEY</a:t>
            </a:r>
            <a:r>
              <a:rPr lang="en-IN" sz="1600" dirty="0">
                <a:latin typeface="+mn-lt"/>
              </a:rPr>
              <a:t>,  		</a:t>
            </a:r>
            <a:r>
              <a:rPr lang="en-IN" sz="1600" dirty="0" err="1">
                <a:latin typeface="+mn-lt"/>
              </a:rPr>
              <a:t>customer_name</a:t>
            </a:r>
            <a:r>
              <a:rPr lang="en-IN" sz="1600" dirty="0">
                <a:latin typeface="+mn-lt"/>
              </a:rPr>
              <a:t>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VARCHAR(50)</a:t>
            </a:r>
            <a:r>
              <a:rPr lang="en-IN" sz="1600" dirty="0">
                <a:latin typeface="+mn-lt"/>
              </a:rPr>
              <a:t>,</a:t>
            </a:r>
          </a:p>
          <a:p>
            <a:r>
              <a:rPr lang="en-IN" sz="1600" dirty="0">
                <a:latin typeface="+mn-lt"/>
              </a:rPr>
              <a:t>		 amount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DECIMAL(10,2),  </a:t>
            </a:r>
          </a:p>
          <a:p>
            <a:r>
              <a:rPr lang="en-IN" sz="1600" dirty="0">
                <a:latin typeface="+mn-lt"/>
              </a:rPr>
              <a:t>		mode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VARCHAR(30), </a:t>
            </a:r>
          </a:p>
          <a:p>
            <a:r>
              <a:rPr lang="en-IN" sz="1600" dirty="0">
                <a:latin typeface="+mn-lt"/>
              </a:rPr>
              <a:t>		 </a:t>
            </a:r>
            <a:r>
              <a:rPr lang="en-IN" sz="1600" dirty="0" err="1">
                <a:latin typeface="+mn-lt"/>
              </a:rPr>
              <a:t>payment_date</a:t>
            </a:r>
            <a:r>
              <a:rPr lang="en-IN" sz="1600" dirty="0">
                <a:latin typeface="+mn-lt"/>
              </a:rPr>
              <a:t>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DATE</a:t>
            </a:r>
            <a:r>
              <a:rPr lang="en-IN" sz="1600" dirty="0">
                <a:latin typeface="+mn-lt"/>
              </a:rPr>
              <a:t>);</a:t>
            </a:r>
          </a:p>
          <a:p>
            <a:endParaRPr lang="en-IN" sz="1600" dirty="0">
              <a:latin typeface="+mn-lt"/>
            </a:endParaRPr>
          </a:p>
          <a:p>
            <a:r>
              <a:rPr lang="en-IN" sz="1600" dirty="0">
                <a:solidFill>
                  <a:srgbClr val="00B0F0"/>
                </a:solidFill>
                <a:latin typeface="+mn-lt"/>
              </a:rPr>
              <a:t>INSERT INTO </a:t>
            </a:r>
            <a:r>
              <a:rPr lang="en-IN" sz="1600" dirty="0" err="1">
                <a:latin typeface="+mn-lt"/>
              </a:rPr>
              <a:t>Payments_fun</a:t>
            </a:r>
            <a:r>
              <a:rPr lang="en-IN" sz="1600" dirty="0">
                <a:latin typeface="+mn-lt"/>
              </a:rPr>
              <a:t> (</a:t>
            </a:r>
            <a:r>
              <a:rPr lang="en-IN" sz="1600" dirty="0" err="1">
                <a:latin typeface="+mn-lt"/>
              </a:rPr>
              <a:t>payment_id</a:t>
            </a:r>
            <a:r>
              <a:rPr lang="en-IN" sz="1600" dirty="0">
                <a:latin typeface="+mn-lt"/>
              </a:rPr>
              <a:t>, </a:t>
            </a:r>
            <a:r>
              <a:rPr lang="en-IN" sz="1600" dirty="0" err="1">
                <a:latin typeface="+mn-lt"/>
              </a:rPr>
              <a:t>customer_name</a:t>
            </a:r>
            <a:r>
              <a:rPr lang="en-IN" sz="1600" dirty="0">
                <a:latin typeface="+mn-lt"/>
              </a:rPr>
              <a:t>, amount, mode, </a:t>
            </a:r>
            <a:r>
              <a:rPr lang="en-IN" sz="1600" dirty="0" err="1">
                <a:latin typeface="+mn-lt"/>
              </a:rPr>
              <a:t>payment_date</a:t>
            </a:r>
            <a:r>
              <a:rPr lang="en-IN" sz="1600" dirty="0">
                <a:latin typeface="+mn-lt"/>
              </a:rPr>
              <a:t>) VALUES(1, 'Arjun', 60, 'Cash', '2020-09-24’),</a:t>
            </a:r>
          </a:p>
          <a:p>
            <a:r>
              <a:rPr lang="en-IN" sz="1600" dirty="0">
                <a:latin typeface="+mn-lt"/>
              </a:rPr>
              <a:t>	(2, 'Meera', 30, 'Credit Card', '2020-04-27’),</a:t>
            </a:r>
          </a:p>
          <a:p>
            <a:r>
              <a:rPr lang="en-IN" sz="1600" dirty="0">
                <a:latin typeface="+mn-lt"/>
              </a:rPr>
              <a:t>	(3, 'Ravi', 90, 'Credit Card', '2020-07-07’),</a:t>
            </a:r>
          </a:p>
          <a:p>
            <a:r>
              <a:rPr lang="en-IN" sz="1600" dirty="0">
                <a:latin typeface="+mn-lt"/>
              </a:rPr>
              <a:t>	(4, 'Sneha', 50, 'Debit Card', '2020-02-12’),</a:t>
            </a:r>
          </a:p>
          <a:p>
            <a:r>
              <a:rPr lang="en-IN" sz="1600" dirty="0">
                <a:latin typeface="+mn-lt"/>
              </a:rPr>
              <a:t>	(5, 'Kiran', 40, 'Mobile Payment', '2020-11-20’),</a:t>
            </a:r>
          </a:p>
          <a:p>
            <a:r>
              <a:rPr lang="en-IN" sz="1600" dirty="0">
                <a:latin typeface="+mn-lt"/>
              </a:rPr>
              <a:t>	(6, 'Priya', 40, 'Debit Card', '2021-06-28’),</a:t>
            </a:r>
          </a:p>
          <a:p>
            <a:r>
              <a:rPr lang="en-IN" sz="1600" dirty="0">
                <a:latin typeface="+mn-lt"/>
              </a:rPr>
              <a:t>	(7, 'Rahul', 10, 'Cash', '2021-08-25’),</a:t>
            </a:r>
          </a:p>
          <a:p>
            <a:r>
              <a:rPr lang="en-IN" sz="1600" dirty="0">
                <a:latin typeface="+mn-lt"/>
              </a:rPr>
              <a:t>	(8, 'Anita', 30, 'Mobile Payment', '2021-06-17’),</a:t>
            </a:r>
          </a:p>
          <a:p>
            <a:r>
              <a:rPr lang="en-IN" sz="1600" dirty="0">
                <a:latin typeface="+mn-lt"/>
              </a:rPr>
              <a:t>	(9, 'Vikram', 80, 'Cash', '2021-08-25’),</a:t>
            </a:r>
          </a:p>
          <a:p>
            <a:r>
              <a:rPr lang="en-IN" sz="1600" dirty="0">
                <a:latin typeface="+mn-lt"/>
              </a:rPr>
              <a:t>	(10, 'Divya', 50, 'Mobile Payment', '2021-11-03’),</a:t>
            </a:r>
          </a:p>
          <a:p>
            <a:r>
              <a:rPr lang="en-IN" sz="1600" dirty="0">
                <a:latin typeface="+mn-lt"/>
              </a:rPr>
              <a:t>	(11, 'Suresh', 70, 'Cash', '2022-11-01’),</a:t>
            </a:r>
          </a:p>
          <a:p>
            <a:r>
              <a:rPr lang="en-IN" sz="1600" dirty="0">
                <a:latin typeface="+mn-lt"/>
              </a:rPr>
              <a:t>	(12, 'Neha', 60, '</a:t>
            </a:r>
            <a:r>
              <a:rPr lang="en-IN" sz="1600" dirty="0" err="1">
                <a:latin typeface="+mn-lt"/>
              </a:rPr>
              <a:t>Netbanking</a:t>
            </a:r>
            <a:r>
              <a:rPr lang="en-IN" sz="1600" dirty="0">
                <a:latin typeface="+mn-lt"/>
              </a:rPr>
              <a:t>', '2022-09-11’),</a:t>
            </a:r>
          </a:p>
          <a:p>
            <a:r>
              <a:rPr lang="en-IN" sz="1600" dirty="0">
                <a:latin typeface="+mn-lt"/>
              </a:rPr>
              <a:t>	(13, 'Ajay', 30, '</a:t>
            </a:r>
            <a:r>
              <a:rPr lang="en-IN" sz="1600" dirty="0" err="1">
                <a:latin typeface="+mn-lt"/>
              </a:rPr>
              <a:t>Netbanking</a:t>
            </a:r>
            <a:r>
              <a:rPr lang="en-IN" sz="1600" dirty="0">
                <a:latin typeface="+mn-lt"/>
              </a:rPr>
              <a:t>', '2022-12-10’),</a:t>
            </a:r>
          </a:p>
          <a:p>
            <a:r>
              <a:rPr lang="en-IN" sz="1600" dirty="0">
                <a:latin typeface="+mn-lt"/>
              </a:rPr>
              <a:t>	(14, 'Varun', 50, 'Credit Card', '2022-05-14’),</a:t>
            </a:r>
          </a:p>
          <a:p>
            <a:r>
              <a:rPr lang="en-IN" sz="1600" dirty="0">
                <a:latin typeface="+mn-lt"/>
              </a:rPr>
              <a:t>	(15, 'Pooja', 30, 'Credit Card', '2022-09-25');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5B0AB-769C-B946-2C86-D65B845D918B}"/>
              </a:ext>
            </a:extLst>
          </p:cNvPr>
          <p:cNvSpPr txBox="1"/>
          <p:nvPr/>
        </p:nvSpPr>
        <p:spPr>
          <a:xfrm>
            <a:off x="298704" y="18164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latin typeface="+mj-lt"/>
              </a:rPr>
              <a:t>Payments_fun</a:t>
            </a:r>
            <a:r>
              <a:rPr lang="en-GB" sz="2800" b="1" dirty="0">
                <a:latin typeface="+mj-lt"/>
              </a:rPr>
              <a:t> table</a:t>
            </a:r>
            <a:endParaRPr lang="en-IN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99F92-CAAC-7210-9191-A844A388A81F}"/>
              </a:ext>
            </a:extLst>
          </p:cNvPr>
          <p:cNvSpPr txBox="1"/>
          <p:nvPr/>
        </p:nvSpPr>
        <p:spPr>
          <a:xfrm>
            <a:off x="6477002" y="1365051"/>
            <a:ext cx="4953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+mn-lt"/>
              </a:rPr>
              <a:t>1. Find the absolute difference between the highest and lowest payment amounts.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2. Round the average payment amount to 2 decimal places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3. Show all customer names in uppercase.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4. Extract the first 3 letters of each payment mode.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5. Find all payments made in 2021.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6. Calculate the number of days between the earliest and latest payment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7. Count how many payments were made by Credit Card.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8. Find the total amount collected per payment mode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B0C847-8A01-7310-C7F2-1DE69EB33867}"/>
              </a:ext>
            </a:extLst>
          </p:cNvPr>
          <p:cNvSpPr txBox="1"/>
          <p:nvPr/>
        </p:nvSpPr>
        <p:spPr>
          <a:xfrm>
            <a:off x="6705602" y="449346"/>
            <a:ext cx="4724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Solve these Using </a:t>
            </a:r>
            <a:r>
              <a:rPr lang="en-GB" sz="2000" b="1" dirty="0" err="1">
                <a:latin typeface="+mj-lt"/>
              </a:rPr>
              <a:t>Payments_fun</a:t>
            </a:r>
            <a:r>
              <a:rPr lang="en-GB" sz="2000" b="1" dirty="0">
                <a:latin typeface="+mj-lt"/>
              </a:rPr>
              <a:t> table</a:t>
            </a:r>
            <a:endParaRPr lang="en-IN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5233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1A8F6D-574F-F5A3-5A3B-7566B6D1B3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430000" y="6401153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52</a:t>
            </a:fld>
            <a:endParaRPr lang="en-IN" spc="-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72BEA-FA8F-0E1E-36C5-2E4CEE740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5149"/>
            <a:ext cx="10832337" cy="6171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4699AC-D080-A943-FDBC-96A52B96F067}"/>
              </a:ext>
            </a:extLst>
          </p:cNvPr>
          <p:cNvSpPr txBox="1"/>
          <p:nvPr/>
        </p:nvSpPr>
        <p:spPr>
          <a:xfrm>
            <a:off x="375032" y="10137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j-lt"/>
              </a:rPr>
              <a:t>Functions Cheat Sheet</a:t>
            </a:r>
            <a:endParaRPr lang="en-IN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2945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GROUP</a:t>
            </a:r>
            <a:r>
              <a:rPr sz="5400" spc="-150" dirty="0">
                <a:latin typeface="Arial"/>
                <a:cs typeface="Arial"/>
              </a:rPr>
              <a:t> </a:t>
            </a:r>
            <a:r>
              <a:rPr sz="5400" spc="-100" dirty="0">
                <a:latin typeface="Arial"/>
                <a:cs typeface="Arial"/>
              </a:rPr>
              <a:t>BY</a:t>
            </a:r>
            <a:r>
              <a:rPr sz="5400" spc="-135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114" dirty="0">
                <a:latin typeface="Arial"/>
                <a:cs typeface="Arial"/>
              </a:rPr>
              <a:t> </a:t>
            </a:r>
            <a:r>
              <a:rPr sz="5400" spc="65" dirty="0">
                <a:latin typeface="Arial"/>
                <a:cs typeface="Arial"/>
              </a:rPr>
              <a:t>HAVING</a:t>
            </a:r>
            <a:r>
              <a:rPr sz="5400" spc="-16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CLAUSE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0E946-7D7B-6861-6CF2-AC5ED32BD2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53</a:t>
            </a:fld>
            <a:endParaRPr lang="en-IN" spc="-5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8031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17447"/>
            <a:ext cx="9182100" cy="74041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705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sz="2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into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summary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 rows.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078482"/>
            <a:ext cx="9773920" cy="39535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25"/>
              </a:spcBef>
            </a:pPr>
            <a:r>
              <a:rPr sz="2600" dirty="0">
                <a:latin typeface="Calibri"/>
                <a:cs typeface="Calibri"/>
              </a:rPr>
              <a:t>It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often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used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functions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(COUNT(),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MAX(),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MIN(),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SUM(), </a:t>
            </a:r>
            <a:r>
              <a:rPr sz="2600" spc="-20" dirty="0">
                <a:latin typeface="Calibri"/>
                <a:cs typeface="Calibri"/>
              </a:rPr>
              <a:t>AVG())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group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result-</a:t>
            </a:r>
            <a:r>
              <a:rPr sz="2600" dirty="0">
                <a:latin typeface="Calibri"/>
                <a:cs typeface="Calibri"/>
              </a:rPr>
              <a:t>set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by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more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columns</a:t>
            </a:r>
            <a:endParaRPr sz="2600" dirty="0">
              <a:latin typeface="Calibri"/>
              <a:cs typeface="Calibri"/>
            </a:endParaRPr>
          </a:p>
          <a:p>
            <a:pPr marL="241300" indent="-228600">
              <a:lnSpc>
                <a:spcPts val="311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Syntax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2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column_name(s);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ts val="311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mode,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SUM(amount)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total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r>
              <a:rPr lang="en-GB" sz="2200" spc="-10" dirty="0">
                <a:latin typeface="Calibri"/>
                <a:cs typeface="Calibri"/>
              </a:rPr>
              <a:t>_fun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2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mode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E8C7B-0720-6C70-CE27-1758002A86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54</a:t>
            </a:fld>
            <a:endParaRPr lang="en-IN" spc="-5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184141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97635"/>
            <a:ext cx="10309225" cy="64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HAVING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apply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filter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result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GROUP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BY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based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50"/>
              </a:lnSpc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specified</a:t>
            </a:r>
            <a:r>
              <a:rPr sz="24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condition.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1936750"/>
            <a:ext cx="10382885" cy="4244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WHERE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selected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HAVING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450"/>
              </a:lnSpc>
            </a:pP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groups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created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GROUP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BY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clause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770"/>
              </a:lnSpc>
              <a:spcBef>
                <a:spcPts val="140"/>
              </a:spcBef>
            </a:pPr>
            <a:r>
              <a:rPr sz="2400" b="1" spc="-10" dirty="0">
                <a:latin typeface="Calibri"/>
                <a:cs typeface="Calibri"/>
              </a:rPr>
              <a:t>Syntax</a:t>
            </a:r>
            <a:endParaRPr sz="2400" dirty="0">
              <a:latin typeface="Calibri"/>
              <a:cs typeface="Calibri"/>
            </a:endParaRPr>
          </a:p>
          <a:p>
            <a:pPr marL="927100" marR="6925945">
              <a:lnSpc>
                <a:spcPts val="2180"/>
              </a:lnSpc>
              <a:spcBef>
                <a:spcPts val="150"/>
              </a:spcBef>
            </a:pP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0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table_name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0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condition(s)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035"/>
              </a:lnSpc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0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295"/>
              </a:lnSpc>
            </a:pP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HAVING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condition(s)</a:t>
            </a:r>
            <a:endParaRPr sz="2000" dirty="0">
              <a:latin typeface="Calibri"/>
              <a:cs typeface="Calibri"/>
            </a:endParaRPr>
          </a:p>
          <a:p>
            <a:pPr marL="240029" indent="-227329">
              <a:lnSpc>
                <a:spcPts val="2775"/>
              </a:lnSpc>
              <a:spcBef>
                <a:spcPts val="1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Example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ts val="2185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COUNT(amount)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total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180"/>
              </a:lnSpc>
            </a:pP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payment</a:t>
            </a:r>
            <a:r>
              <a:rPr lang="en-GB" sz="2000" spc="-10" dirty="0">
                <a:latin typeface="Calibri"/>
                <a:cs typeface="Calibri"/>
              </a:rPr>
              <a:t>_fun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180"/>
              </a:lnSpc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0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mode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185"/>
              </a:lnSpc>
            </a:pP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HAVING</a:t>
            </a:r>
            <a:r>
              <a:rPr sz="2000" b="1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COUNT(amount)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&gt;=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3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290"/>
              </a:lnSpc>
            </a:pPr>
            <a:r>
              <a:rPr sz="2000" dirty="0">
                <a:latin typeface="Calibri"/>
                <a:cs typeface="Calibri"/>
              </a:rPr>
              <a:t>ORDER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total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DESC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2AEC0-8EDA-9116-5EC9-C7CE08E3F8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507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55</a:t>
            </a:fld>
            <a:endParaRPr lang="en-IN" spc="-5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846191" cy="7025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04108" y="2670174"/>
            <a:ext cx="55473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Order</a:t>
            </a:r>
            <a:r>
              <a:rPr sz="4000" spc="-110" dirty="0"/>
              <a:t> </a:t>
            </a:r>
            <a:r>
              <a:rPr sz="4000" dirty="0"/>
              <a:t>of</a:t>
            </a:r>
            <a:r>
              <a:rPr sz="4000" spc="-85" dirty="0"/>
              <a:t> </a:t>
            </a:r>
            <a:r>
              <a:rPr sz="4000" spc="-10" dirty="0"/>
              <a:t>execution</a:t>
            </a:r>
            <a:r>
              <a:rPr sz="4000" spc="-90" dirty="0"/>
              <a:t> </a:t>
            </a:r>
            <a:r>
              <a:rPr sz="4000" dirty="0"/>
              <a:t>in</a:t>
            </a:r>
            <a:r>
              <a:rPr sz="4000" spc="-90" dirty="0"/>
              <a:t> </a:t>
            </a:r>
            <a:r>
              <a:rPr sz="4000" spc="-20" dirty="0"/>
              <a:t>SQL: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1023619" y="3363290"/>
            <a:ext cx="10305415" cy="21089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835"/>
              </a:lnSpc>
              <a:spcBef>
                <a:spcPts val="105"/>
              </a:spcBef>
            </a:pP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SELECT,</a:t>
            </a:r>
            <a:r>
              <a:rPr sz="32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FROM,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WHERE,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60" dirty="0">
                <a:solidFill>
                  <a:srgbClr val="FFFFFF"/>
                </a:solidFill>
                <a:latin typeface="Calibri"/>
                <a:cs typeface="Calibri"/>
              </a:rPr>
              <a:t>BY,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HAVING,</a:t>
            </a:r>
            <a:r>
              <a:rPr sz="32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ORDER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65" dirty="0">
                <a:solidFill>
                  <a:srgbClr val="FFFFFF"/>
                </a:solidFill>
                <a:latin typeface="Calibri"/>
                <a:cs typeface="Calibri"/>
              </a:rPr>
              <a:t>BY,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LIMIT</a:t>
            </a:r>
            <a:endParaRPr sz="3200" dirty="0">
              <a:latin typeface="Calibri"/>
              <a:cs typeface="Calibri"/>
            </a:endParaRPr>
          </a:p>
          <a:p>
            <a:pPr algn="ctr">
              <a:lnSpc>
                <a:spcPts val="7915"/>
              </a:lnSpc>
            </a:pPr>
            <a:r>
              <a:rPr sz="6600" b="1" spc="-50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6600" dirty="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760"/>
              </a:spcBef>
            </a:pPr>
            <a:endParaRPr sz="3200" dirty="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505C8F-00A3-E7DA-A5F8-AC8F88C5C6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56</a:t>
            </a:fld>
            <a:endParaRPr lang="en-IN" spc="-5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4025" y="2465273"/>
            <a:ext cx="85972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TIMESTAMPS</a:t>
            </a:r>
            <a:r>
              <a:rPr sz="5400" b="1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9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400" b="1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A9881-A101-06B9-FE9C-333E2AD5CB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57</a:t>
            </a:fld>
            <a:endParaRPr lang="en-IN" spc="-5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42252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16863"/>
            <a:ext cx="910844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000000"/>
                </a:solidFill>
              </a:rPr>
              <a:t>TIMESTAMP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3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type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3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3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36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Calibri"/>
                <a:cs typeface="Calibri"/>
              </a:rPr>
              <a:t>that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contain</a:t>
            </a:r>
            <a:r>
              <a:rPr sz="3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both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sz="3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3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  <a:r>
              <a:rPr sz="3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10" dirty="0">
                <a:solidFill>
                  <a:srgbClr val="000000"/>
                </a:solidFill>
                <a:latin typeface="Calibri"/>
                <a:cs typeface="Calibri"/>
              </a:rPr>
              <a:t>parts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653113"/>
            <a:ext cx="9813925" cy="329628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TIME</a:t>
            </a:r>
            <a:r>
              <a:rPr sz="3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only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HH:MI:SS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DATE</a:t>
            </a:r>
            <a:r>
              <a:rPr sz="32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YYYY-MM-</a:t>
            </a:r>
            <a:r>
              <a:rPr sz="3200" spc="-25" dirty="0">
                <a:latin typeface="Calibri"/>
                <a:cs typeface="Calibri"/>
              </a:rPr>
              <a:t>DD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YEAR</a:t>
            </a:r>
            <a:r>
              <a:rPr sz="32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year,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YYYY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YY</a:t>
            </a:r>
            <a:endParaRPr sz="3200">
              <a:latin typeface="Calibri"/>
              <a:cs typeface="Calibri"/>
            </a:endParaRPr>
          </a:p>
          <a:p>
            <a:pPr marL="241300" marR="5080" indent="-228600">
              <a:lnSpc>
                <a:spcPts val="3460"/>
              </a:lnSpc>
              <a:spcBef>
                <a:spcPts val="104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TIMESTAMP</a:t>
            </a:r>
            <a:r>
              <a:rPr sz="3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YYYY-MM-</a:t>
            </a:r>
            <a:r>
              <a:rPr sz="3200" spc="-25" dirty="0">
                <a:latin typeface="Calibri"/>
                <a:cs typeface="Calibri"/>
              </a:rPr>
              <a:t>DD </a:t>
            </a:r>
            <a:r>
              <a:rPr sz="3200" spc="-10" dirty="0">
                <a:latin typeface="Calibri"/>
                <a:cs typeface="Calibri"/>
              </a:rPr>
              <a:t>HH:MI:SS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spc="-25" dirty="0">
                <a:solidFill>
                  <a:srgbClr val="00AFEF"/>
                </a:solidFill>
                <a:latin typeface="Calibri"/>
                <a:cs typeface="Calibri"/>
              </a:rPr>
              <a:t>TIMESTAMPTZ</a:t>
            </a:r>
            <a:r>
              <a:rPr sz="32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zone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11A2E-6406-CF17-0F5D-BCD62206E6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58</a:t>
            </a:fld>
            <a:endParaRPr lang="en-IN" spc="-5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635746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09242"/>
            <a:ext cx="10265410" cy="11550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630"/>
              </a:spcBef>
            </a:pP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  <a:r>
              <a:rPr sz="39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39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9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45" dirty="0">
                <a:solidFill>
                  <a:srgbClr val="000000"/>
                </a:solidFill>
                <a:latin typeface="Calibri"/>
                <a:cs typeface="Calibri"/>
              </a:rPr>
              <a:t>TIMESTAMP</a:t>
            </a:r>
            <a:r>
              <a:rPr sz="39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39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39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10" dirty="0">
                <a:solidFill>
                  <a:srgbClr val="000000"/>
                </a:solidFill>
                <a:latin typeface="Calibri"/>
                <a:cs typeface="Calibri"/>
              </a:rPr>
              <a:t>operators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9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20" dirty="0">
                <a:solidFill>
                  <a:srgbClr val="000000"/>
                </a:solidFill>
                <a:latin typeface="Calibri"/>
                <a:cs typeface="Calibri"/>
              </a:rPr>
              <a:t>SQL:</a:t>
            </a:r>
            <a:endParaRPr sz="3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734665"/>
            <a:ext cx="4142740" cy="285813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SHOW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TIMEZONE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NOW()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TIMEOFDAY()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CURRENT_TIME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CURRENT_DATE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680F7-4F63-54E7-2689-E2553ACD6B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59</a:t>
            </a:fld>
            <a:endParaRPr lang="en-IN" spc="-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985258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10183" y="1699260"/>
            <a:ext cx="11001375" cy="2070735"/>
            <a:chOff x="710183" y="1699260"/>
            <a:chExt cx="11001375" cy="20707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183" y="1699260"/>
              <a:ext cx="11000994" cy="13388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4348" y="2430780"/>
              <a:ext cx="6715506" cy="133883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74216" y="1842338"/>
            <a:ext cx="100984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6610" marR="5080" indent="-2074545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000000"/>
                </a:solidFill>
              </a:rPr>
              <a:t>Database</a:t>
            </a:r>
            <a:r>
              <a:rPr sz="4800" spc="-8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is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-10" dirty="0">
                <a:solidFill>
                  <a:srgbClr val="000000"/>
                </a:solidFill>
              </a:rPr>
              <a:t>system</a:t>
            </a:r>
            <a:r>
              <a:rPr sz="4800" spc="-114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that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allow</a:t>
            </a:r>
            <a:r>
              <a:rPr sz="4800" spc="-9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users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-25" dirty="0">
                <a:solidFill>
                  <a:srgbClr val="000000"/>
                </a:solidFill>
              </a:rPr>
              <a:t>to </a:t>
            </a:r>
            <a:r>
              <a:rPr sz="4800" dirty="0">
                <a:solidFill>
                  <a:srgbClr val="000000"/>
                </a:solidFill>
              </a:rPr>
              <a:t>store</a:t>
            </a:r>
            <a:r>
              <a:rPr sz="4800" spc="-18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and</a:t>
            </a:r>
            <a:r>
              <a:rPr sz="4800" spc="-16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organise</a:t>
            </a:r>
            <a:r>
              <a:rPr sz="4800" spc="-170" dirty="0">
                <a:solidFill>
                  <a:srgbClr val="000000"/>
                </a:solidFill>
              </a:rPr>
              <a:t> </a:t>
            </a:r>
            <a:r>
              <a:rPr sz="4800" spc="-20" dirty="0">
                <a:solidFill>
                  <a:srgbClr val="000000"/>
                </a:solidFill>
              </a:rPr>
              <a:t>data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3000" y="3869435"/>
            <a:ext cx="2286000" cy="228447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8B2097-976B-379A-ED5D-9FD32B282E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</a:t>
            </a:fld>
            <a:endParaRPr lang="en-IN" spc="-5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00900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35150"/>
            <a:ext cx="9173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</a:rPr>
              <a:t>EXTRACT()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extracts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part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given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1737578"/>
            <a:ext cx="9312910" cy="467169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10" dirty="0">
                <a:latin typeface="Calibri"/>
                <a:cs typeface="Calibri"/>
              </a:rPr>
              <a:t>Syntax: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EXTRACT</a:t>
            </a:r>
            <a:r>
              <a:rPr sz="2800" spc="-10" dirty="0"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MONTH</a:t>
            </a:r>
            <a:r>
              <a:rPr sz="28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date_field)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YEAR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QUARTER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MONTH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WEEK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DAY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HOUR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MINUTE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DOW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week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DOY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year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A6C33-C3E5-9B3E-EE80-E94D28D561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60</a:t>
            </a:fld>
            <a:endParaRPr lang="en-IN" spc="-5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4107815">
              <a:lnSpc>
                <a:spcPct val="100000"/>
              </a:lnSpc>
              <a:spcBef>
                <a:spcPts val="100"/>
              </a:spcBef>
            </a:pPr>
            <a:r>
              <a:rPr sz="5400" spc="90" dirty="0">
                <a:latin typeface="Arial"/>
                <a:cs typeface="Arial"/>
              </a:rPr>
              <a:t>JOINS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AFF2C-FB96-4FB8-F33E-29AB069219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61</a:t>
            </a:fld>
            <a:endParaRPr lang="en-IN" spc="-5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5885" y="820673"/>
            <a:ext cx="53752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55" dirty="0">
                <a:latin typeface="Arial"/>
                <a:cs typeface="Arial"/>
              </a:rPr>
              <a:t>TOPICS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85" dirty="0">
                <a:latin typeface="Arial"/>
                <a:cs typeface="Arial"/>
              </a:rPr>
              <a:t>IN</a:t>
            </a:r>
            <a:r>
              <a:rPr sz="5400" spc="-140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JOIN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0386" y="2320493"/>
            <a:ext cx="5258435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spc="-45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6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Arial"/>
                <a:cs typeface="Arial"/>
              </a:rPr>
              <a:t>JOIN?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6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6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7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6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SYNTAX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spc="-4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r>
              <a:rPr sz="3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13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717A0-D466-B2BF-B002-FB4EC34577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62</a:t>
            </a:fld>
            <a:endParaRPr lang="en-IN" spc="-5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60807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483331"/>
            <a:ext cx="9602470" cy="28746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means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combine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something.</a:t>
            </a:r>
            <a:endParaRPr sz="3600">
              <a:latin typeface="Calibri"/>
              <a:cs typeface="Calibri"/>
            </a:endParaRPr>
          </a:p>
          <a:p>
            <a:pPr marL="241300" marR="5080" indent="-228600">
              <a:lnSpc>
                <a:spcPts val="38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clause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used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combine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data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from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two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or </a:t>
            </a:r>
            <a:r>
              <a:rPr sz="3600" dirty="0">
                <a:latin typeface="Calibri"/>
                <a:cs typeface="Calibri"/>
              </a:rPr>
              <a:t>more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tables,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based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on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related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between </a:t>
            </a:r>
            <a:r>
              <a:rPr sz="3600" spc="-20" dirty="0">
                <a:latin typeface="Calibri"/>
                <a:cs typeface="Calibri"/>
              </a:rPr>
              <a:t>them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Let’s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understand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through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example: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9523" y="4436364"/>
            <a:ext cx="6092952" cy="187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9D215-6661-67F8-4A8F-E43D8BB6A7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63</a:t>
            </a:fld>
            <a:endParaRPr lang="en-IN" spc="-5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83400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Question: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much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sz="28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30" dirty="0">
                <a:solidFill>
                  <a:srgbClr val="000000"/>
                </a:solidFill>
                <a:latin typeface="Calibri"/>
                <a:cs typeface="Calibri"/>
              </a:rPr>
              <a:t>‘Madan’,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what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mode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payment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date?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47706" y="4707826"/>
            <a:ext cx="1839595" cy="1662430"/>
            <a:chOff x="3747706" y="4707826"/>
            <a:chExt cx="1839595" cy="1662430"/>
          </a:xfrm>
        </p:grpSpPr>
        <p:sp>
          <p:nvSpPr>
            <p:cNvPr id="5" name="object 5"/>
            <p:cNvSpPr/>
            <p:nvPr/>
          </p:nvSpPr>
          <p:spPr>
            <a:xfrm>
              <a:off x="3761994" y="5001006"/>
              <a:ext cx="1811020" cy="1355090"/>
            </a:xfrm>
            <a:custGeom>
              <a:avLst/>
              <a:gdLst/>
              <a:ahLst/>
              <a:cxnLst/>
              <a:rect l="l" t="t" r="r" b="b"/>
              <a:pathLst>
                <a:path w="1811020" h="1355089">
                  <a:moveTo>
                    <a:pt x="0" y="1354836"/>
                  </a:moveTo>
                  <a:lnTo>
                    <a:pt x="1810512" y="1354836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1354836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61994" y="4722114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20">
                  <a:moveTo>
                    <a:pt x="1810512" y="0"/>
                  </a:moveTo>
                  <a:lnTo>
                    <a:pt x="0" y="0"/>
                  </a:lnTo>
                  <a:lnTo>
                    <a:pt x="0" y="274319"/>
                  </a:lnTo>
                  <a:lnTo>
                    <a:pt x="1810512" y="274319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61994" y="4722114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20">
                  <a:moveTo>
                    <a:pt x="0" y="274319"/>
                  </a:moveTo>
                  <a:lnTo>
                    <a:pt x="1810512" y="274319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431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27602" y="4582581"/>
            <a:ext cx="1110615" cy="172783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77825">
              <a:lnSpc>
                <a:spcPct val="100000"/>
              </a:lnSpc>
              <a:spcBef>
                <a:spcPts val="969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endParaRPr sz="1800">
              <a:latin typeface="Calibri"/>
              <a:cs typeface="Calibri"/>
            </a:endParaRPr>
          </a:p>
          <a:p>
            <a:pPr marR="101600">
              <a:lnSpc>
                <a:spcPct val="100000"/>
              </a:lnSpc>
              <a:spcBef>
                <a:spcPts val="765"/>
              </a:spcBef>
            </a:pPr>
            <a:r>
              <a:rPr sz="1600" spc="-10" dirty="0">
                <a:latin typeface="Calibri"/>
                <a:cs typeface="Calibri"/>
              </a:rPr>
              <a:t>address_id address city_id postal_code phone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31342" y="4345114"/>
            <a:ext cx="1839595" cy="1161415"/>
            <a:chOff x="6931342" y="4345114"/>
            <a:chExt cx="1839595" cy="1161415"/>
          </a:xfrm>
        </p:grpSpPr>
        <p:sp>
          <p:nvSpPr>
            <p:cNvPr id="10" name="object 10"/>
            <p:cNvSpPr/>
            <p:nvPr/>
          </p:nvSpPr>
          <p:spPr>
            <a:xfrm>
              <a:off x="6945630" y="4639818"/>
              <a:ext cx="1811020" cy="852169"/>
            </a:xfrm>
            <a:custGeom>
              <a:avLst/>
              <a:gdLst/>
              <a:ahLst/>
              <a:cxnLst/>
              <a:rect l="l" t="t" r="r" b="b"/>
              <a:pathLst>
                <a:path w="1811020" h="852170">
                  <a:moveTo>
                    <a:pt x="0" y="851915"/>
                  </a:moveTo>
                  <a:lnTo>
                    <a:pt x="1810512" y="851915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851915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45630" y="4359402"/>
              <a:ext cx="1811020" cy="276225"/>
            </a:xfrm>
            <a:custGeom>
              <a:avLst/>
              <a:gdLst/>
              <a:ahLst/>
              <a:cxnLst/>
              <a:rect l="l" t="t" r="r" b="b"/>
              <a:pathLst>
                <a:path w="1811020" h="276225">
                  <a:moveTo>
                    <a:pt x="1810512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1810512" y="275844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45630" y="4359402"/>
              <a:ext cx="1811020" cy="276225"/>
            </a:xfrm>
            <a:custGeom>
              <a:avLst/>
              <a:gdLst/>
              <a:ahLst/>
              <a:cxnLst/>
              <a:rect l="l" t="t" r="r" b="b"/>
              <a:pathLst>
                <a:path w="1811020" h="276225">
                  <a:moveTo>
                    <a:pt x="0" y="275844"/>
                  </a:moveTo>
                  <a:lnTo>
                    <a:pt x="1810512" y="275844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11872" y="4244044"/>
            <a:ext cx="1109345" cy="119443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endParaRPr sz="1800">
              <a:latin typeface="Calibri"/>
              <a:cs typeface="Calibri"/>
            </a:endParaRPr>
          </a:p>
          <a:p>
            <a:pPr marR="467359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Calibri"/>
                <a:cs typeface="Calibri"/>
              </a:rPr>
              <a:t>city_id </a:t>
            </a:r>
            <a:r>
              <a:rPr sz="1600" spc="-20" dirty="0">
                <a:latin typeface="Calibri"/>
                <a:cs typeface="Calibri"/>
              </a:rPr>
              <a:t>city </a:t>
            </a:r>
            <a:r>
              <a:rPr sz="1600" spc="-10" dirty="0">
                <a:latin typeface="Calibri"/>
                <a:cs typeface="Calibri"/>
              </a:rPr>
              <a:t>country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81062" y="3604450"/>
            <a:ext cx="1837689" cy="1453515"/>
            <a:chOff x="881062" y="3604450"/>
            <a:chExt cx="1837689" cy="1453515"/>
          </a:xfrm>
        </p:grpSpPr>
        <p:sp>
          <p:nvSpPr>
            <p:cNvPr id="15" name="object 15"/>
            <p:cNvSpPr/>
            <p:nvPr/>
          </p:nvSpPr>
          <p:spPr>
            <a:xfrm>
              <a:off x="895350" y="3862578"/>
              <a:ext cx="1809114" cy="1181100"/>
            </a:xfrm>
            <a:custGeom>
              <a:avLst/>
              <a:gdLst/>
              <a:ahLst/>
              <a:cxnLst/>
              <a:rect l="l" t="t" r="r" b="b"/>
              <a:pathLst>
                <a:path w="1809114" h="1181100">
                  <a:moveTo>
                    <a:pt x="0" y="1181100"/>
                  </a:moveTo>
                  <a:lnTo>
                    <a:pt x="1808988" y="1181100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5350" y="3618738"/>
              <a:ext cx="1809114" cy="239395"/>
            </a:xfrm>
            <a:custGeom>
              <a:avLst/>
              <a:gdLst/>
              <a:ahLst/>
              <a:cxnLst/>
              <a:rect l="l" t="t" r="r" b="b"/>
              <a:pathLst>
                <a:path w="1809114" h="239395">
                  <a:moveTo>
                    <a:pt x="1808988" y="0"/>
                  </a:moveTo>
                  <a:lnTo>
                    <a:pt x="0" y="0"/>
                  </a:lnTo>
                  <a:lnTo>
                    <a:pt x="0" y="239268"/>
                  </a:lnTo>
                  <a:lnTo>
                    <a:pt x="1808988" y="239268"/>
                  </a:lnTo>
                  <a:lnTo>
                    <a:pt x="180898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5350" y="3618738"/>
              <a:ext cx="1809114" cy="239395"/>
            </a:xfrm>
            <a:custGeom>
              <a:avLst/>
              <a:gdLst/>
              <a:ahLst/>
              <a:cxnLst/>
              <a:rect l="l" t="t" r="r" b="b"/>
              <a:pathLst>
                <a:path w="1809114" h="239395">
                  <a:moveTo>
                    <a:pt x="0" y="239268"/>
                  </a:moveTo>
                  <a:lnTo>
                    <a:pt x="1808988" y="239268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239268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60399" y="3537806"/>
            <a:ext cx="1189990" cy="138366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R="5080" indent="301625">
              <a:lnSpc>
                <a:spcPct val="109200"/>
              </a:lnSpc>
              <a:spcBef>
                <a:spcPts val="3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customer </a:t>
            </a:r>
            <a:r>
              <a:rPr sz="1600" spc="-10" dirty="0">
                <a:latin typeface="Calibri"/>
                <a:cs typeface="Calibri"/>
              </a:rPr>
              <a:t>customer_id first_name</a:t>
            </a:r>
            <a:endParaRPr sz="1600">
              <a:latin typeface="Calibri"/>
              <a:cs typeface="Calibri"/>
            </a:endParaRPr>
          </a:p>
          <a:p>
            <a:pPr marR="29083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last_name address_id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33634" y="2889694"/>
            <a:ext cx="1839595" cy="1384935"/>
            <a:chOff x="3933634" y="2889694"/>
            <a:chExt cx="1839595" cy="1384935"/>
          </a:xfrm>
        </p:grpSpPr>
        <p:sp>
          <p:nvSpPr>
            <p:cNvPr id="20" name="object 20"/>
            <p:cNvSpPr/>
            <p:nvPr/>
          </p:nvSpPr>
          <p:spPr>
            <a:xfrm>
              <a:off x="3947921" y="3182874"/>
              <a:ext cx="1811020" cy="1077595"/>
            </a:xfrm>
            <a:custGeom>
              <a:avLst/>
              <a:gdLst/>
              <a:ahLst/>
              <a:cxnLst/>
              <a:rect l="l" t="t" r="r" b="b"/>
              <a:pathLst>
                <a:path w="1811020" h="1077595">
                  <a:moveTo>
                    <a:pt x="0" y="1077468"/>
                  </a:moveTo>
                  <a:lnTo>
                    <a:pt x="1810512" y="1077468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1077468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47921" y="2903982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19">
                  <a:moveTo>
                    <a:pt x="1810512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1810512" y="274320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47921" y="2903982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19">
                  <a:moveTo>
                    <a:pt x="0" y="274320"/>
                  </a:moveTo>
                  <a:lnTo>
                    <a:pt x="1810512" y="274320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432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114165" y="2787734"/>
            <a:ext cx="1162685" cy="70675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2766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Calibri"/>
                <a:cs typeface="Calibri"/>
              </a:rPr>
              <a:t>customer_id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14165" y="3469081"/>
            <a:ext cx="120586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amount</a:t>
            </a:r>
            <a:endParaRPr sz="1600">
              <a:latin typeface="Calibri"/>
              <a:cs typeface="Calibri"/>
            </a:endParaRPr>
          </a:p>
          <a:p>
            <a:pPr marR="5080">
              <a:lnSpc>
                <a:spcPct val="100000"/>
              </a:lnSpc>
              <a:spcBef>
                <a:spcPts val="5"/>
              </a:spcBef>
            </a:pPr>
            <a:r>
              <a:rPr sz="1600" spc="-20" dirty="0">
                <a:latin typeface="Calibri"/>
                <a:cs typeface="Calibri"/>
              </a:rPr>
              <a:t>mode Payment_date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58558" y="2562034"/>
            <a:ext cx="8351520" cy="4114800"/>
            <a:chOff x="658558" y="2562034"/>
            <a:chExt cx="8351520" cy="4114800"/>
          </a:xfrm>
        </p:grpSpPr>
        <p:sp>
          <p:nvSpPr>
            <p:cNvPr id="26" name="object 26"/>
            <p:cNvSpPr/>
            <p:nvPr/>
          </p:nvSpPr>
          <p:spPr>
            <a:xfrm>
              <a:off x="2704338" y="3376167"/>
              <a:ext cx="4232275" cy="2351405"/>
            </a:xfrm>
            <a:custGeom>
              <a:avLst/>
              <a:gdLst/>
              <a:ahLst/>
              <a:cxnLst/>
              <a:rect l="l" t="t" r="r" b="b"/>
              <a:pathLst>
                <a:path w="4232275" h="2351404">
                  <a:moveTo>
                    <a:pt x="1056640" y="1806321"/>
                  </a:moveTo>
                  <a:lnTo>
                    <a:pt x="1028141" y="1792097"/>
                  </a:lnTo>
                  <a:lnTo>
                    <a:pt x="970915" y="1763522"/>
                  </a:lnTo>
                  <a:lnTo>
                    <a:pt x="970915" y="1792097"/>
                  </a:lnTo>
                  <a:lnTo>
                    <a:pt x="542671" y="1792097"/>
                  </a:lnTo>
                  <a:lnTo>
                    <a:pt x="542671" y="1460754"/>
                  </a:lnTo>
                  <a:lnTo>
                    <a:pt x="542671" y="1446530"/>
                  </a:lnTo>
                  <a:lnTo>
                    <a:pt x="542671" y="1432179"/>
                  </a:lnTo>
                  <a:lnTo>
                    <a:pt x="85725" y="1432179"/>
                  </a:lnTo>
                  <a:lnTo>
                    <a:pt x="85725" y="1403604"/>
                  </a:lnTo>
                  <a:lnTo>
                    <a:pt x="0" y="1446530"/>
                  </a:lnTo>
                  <a:lnTo>
                    <a:pt x="85725" y="1489329"/>
                  </a:lnTo>
                  <a:lnTo>
                    <a:pt x="85725" y="1460754"/>
                  </a:lnTo>
                  <a:lnTo>
                    <a:pt x="514096" y="1460754"/>
                  </a:lnTo>
                  <a:lnTo>
                    <a:pt x="514096" y="1820672"/>
                  </a:lnTo>
                  <a:lnTo>
                    <a:pt x="970915" y="1820672"/>
                  </a:lnTo>
                  <a:lnTo>
                    <a:pt x="970915" y="1849247"/>
                  </a:lnTo>
                  <a:lnTo>
                    <a:pt x="1027976" y="1820672"/>
                  </a:lnTo>
                  <a:lnTo>
                    <a:pt x="1056640" y="1806321"/>
                  </a:lnTo>
                  <a:close/>
                </a:path>
                <a:path w="4232275" h="2351404">
                  <a:moveTo>
                    <a:pt x="1252601" y="42926"/>
                  </a:moveTo>
                  <a:lnTo>
                    <a:pt x="1223937" y="28575"/>
                  </a:lnTo>
                  <a:lnTo>
                    <a:pt x="1166876" y="0"/>
                  </a:lnTo>
                  <a:lnTo>
                    <a:pt x="1166876" y="28575"/>
                  </a:lnTo>
                  <a:lnTo>
                    <a:pt x="612013" y="28575"/>
                  </a:lnTo>
                  <a:lnTo>
                    <a:pt x="612013" y="717296"/>
                  </a:lnTo>
                  <a:lnTo>
                    <a:pt x="85725" y="717296"/>
                  </a:lnTo>
                  <a:lnTo>
                    <a:pt x="85725" y="688721"/>
                  </a:lnTo>
                  <a:lnTo>
                    <a:pt x="0" y="731647"/>
                  </a:lnTo>
                  <a:lnTo>
                    <a:pt x="85725" y="774446"/>
                  </a:lnTo>
                  <a:lnTo>
                    <a:pt x="85725" y="745871"/>
                  </a:lnTo>
                  <a:lnTo>
                    <a:pt x="640588" y="745871"/>
                  </a:lnTo>
                  <a:lnTo>
                    <a:pt x="640588" y="731647"/>
                  </a:lnTo>
                  <a:lnTo>
                    <a:pt x="640588" y="717296"/>
                  </a:lnTo>
                  <a:lnTo>
                    <a:pt x="640588" y="57150"/>
                  </a:lnTo>
                  <a:lnTo>
                    <a:pt x="1166876" y="57150"/>
                  </a:lnTo>
                  <a:lnTo>
                    <a:pt x="1166876" y="85725"/>
                  </a:lnTo>
                  <a:lnTo>
                    <a:pt x="1224102" y="57150"/>
                  </a:lnTo>
                  <a:lnTo>
                    <a:pt x="1252601" y="42926"/>
                  </a:lnTo>
                  <a:close/>
                </a:path>
                <a:path w="4232275" h="2351404">
                  <a:moveTo>
                    <a:pt x="4232148" y="1446530"/>
                  </a:moveTo>
                  <a:lnTo>
                    <a:pt x="4203649" y="1432306"/>
                  </a:lnTo>
                  <a:lnTo>
                    <a:pt x="4146423" y="1403731"/>
                  </a:lnTo>
                  <a:lnTo>
                    <a:pt x="4146423" y="1432306"/>
                  </a:lnTo>
                  <a:lnTo>
                    <a:pt x="3541903" y="1432306"/>
                  </a:lnTo>
                  <a:lnTo>
                    <a:pt x="3541903" y="2294013"/>
                  </a:lnTo>
                  <a:lnTo>
                    <a:pt x="2966085" y="2294013"/>
                  </a:lnTo>
                  <a:lnTo>
                    <a:pt x="2966085" y="2265438"/>
                  </a:lnTo>
                  <a:lnTo>
                    <a:pt x="2880360" y="2308301"/>
                  </a:lnTo>
                  <a:lnTo>
                    <a:pt x="2966085" y="2351163"/>
                  </a:lnTo>
                  <a:lnTo>
                    <a:pt x="2966085" y="2322588"/>
                  </a:lnTo>
                  <a:lnTo>
                    <a:pt x="3570478" y="2322588"/>
                  </a:lnTo>
                  <a:lnTo>
                    <a:pt x="3570478" y="2308301"/>
                  </a:lnTo>
                  <a:lnTo>
                    <a:pt x="3570478" y="2294013"/>
                  </a:lnTo>
                  <a:lnTo>
                    <a:pt x="3570478" y="1460881"/>
                  </a:lnTo>
                  <a:lnTo>
                    <a:pt x="4146423" y="1460881"/>
                  </a:lnTo>
                  <a:lnTo>
                    <a:pt x="4146423" y="1489456"/>
                  </a:lnTo>
                  <a:lnTo>
                    <a:pt x="4203484" y="1460881"/>
                  </a:lnTo>
                  <a:lnTo>
                    <a:pt x="4232148" y="144653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2845" y="2576322"/>
              <a:ext cx="8322945" cy="4086225"/>
            </a:xfrm>
            <a:custGeom>
              <a:avLst/>
              <a:gdLst/>
              <a:ahLst/>
              <a:cxnLst/>
              <a:rect l="l" t="t" r="r" b="b"/>
              <a:pathLst>
                <a:path w="8322945" h="4086225">
                  <a:moveTo>
                    <a:pt x="0" y="4085844"/>
                  </a:moveTo>
                  <a:lnTo>
                    <a:pt x="8322564" y="4085844"/>
                  </a:lnTo>
                  <a:lnTo>
                    <a:pt x="8322564" y="0"/>
                  </a:lnTo>
                  <a:lnTo>
                    <a:pt x="0" y="0"/>
                  </a:lnTo>
                  <a:lnTo>
                    <a:pt x="0" y="4085844"/>
                  </a:lnTo>
                  <a:close/>
                </a:path>
              </a:pathLst>
            </a:custGeom>
            <a:ln w="28575">
              <a:solidFill>
                <a:srgbClr val="7E7E7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737597" y="4496561"/>
            <a:ext cx="1377950" cy="462280"/>
          </a:xfrm>
          <a:prstGeom prst="rect">
            <a:avLst/>
          </a:prstGeom>
          <a:ln w="19050">
            <a:solidFill>
              <a:srgbClr val="D0CECE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10"/>
              </a:spcBef>
            </a:pPr>
            <a:r>
              <a:rPr sz="2400" spc="-10" dirty="0">
                <a:latin typeface="Calibri"/>
                <a:cs typeface="Calibri"/>
              </a:rPr>
              <a:t>Database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0EA3F61-DEDC-D3AC-03A8-9F6A4A3CC8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6677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64</a:t>
            </a:fld>
            <a:endParaRPr lang="en-IN" spc="-5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83400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42950" y="1474469"/>
            <a:ext cx="6101080" cy="2291080"/>
            <a:chOff x="742950" y="1474469"/>
            <a:chExt cx="6101080" cy="22910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93519"/>
              <a:ext cx="6062472" cy="22524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2475" y="1483994"/>
              <a:ext cx="6082030" cy="2272030"/>
            </a:xfrm>
            <a:custGeom>
              <a:avLst/>
              <a:gdLst/>
              <a:ahLst/>
              <a:cxnLst/>
              <a:rect l="l" t="t" r="r" b="b"/>
              <a:pathLst>
                <a:path w="6082030" h="2272029">
                  <a:moveTo>
                    <a:pt x="0" y="2271522"/>
                  </a:moveTo>
                  <a:lnTo>
                    <a:pt x="6081522" y="2271522"/>
                  </a:lnTo>
                  <a:lnTo>
                    <a:pt x="6081522" y="0"/>
                  </a:lnTo>
                  <a:lnTo>
                    <a:pt x="0" y="0"/>
                  </a:lnTo>
                  <a:lnTo>
                    <a:pt x="0" y="2271522"/>
                  </a:lnTo>
                  <a:close/>
                </a:path>
              </a:pathLst>
            </a:custGeom>
            <a:ln w="1905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35811" y="3943603"/>
            <a:ext cx="5514975" cy="2279650"/>
            <a:chOff x="1035811" y="3943603"/>
            <a:chExt cx="5514975" cy="22796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511" y="3956303"/>
              <a:ext cx="5489447" cy="22539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2161" y="3949953"/>
              <a:ext cx="5502275" cy="2266950"/>
            </a:xfrm>
            <a:custGeom>
              <a:avLst/>
              <a:gdLst/>
              <a:ahLst/>
              <a:cxnLst/>
              <a:rect l="l" t="t" r="r" b="b"/>
              <a:pathLst>
                <a:path w="5502275" h="2266950">
                  <a:moveTo>
                    <a:pt x="0" y="2266696"/>
                  </a:moveTo>
                  <a:lnTo>
                    <a:pt x="5502147" y="2266696"/>
                  </a:lnTo>
                  <a:lnTo>
                    <a:pt x="5502147" y="0"/>
                  </a:lnTo>
                  <a:lnTo>
                    <a:pt x="0" y="0"/>
                  </a:lnTo>
                  <a:lnTo>
                    <a:pt x="0" y="2266696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762762" y="2379726"/>
            <a:ext cx="6062980" cy="317500"/>
          </a:xfrm>
          <a:custGeom>
            <a:avLst/>
            <a:gdLst/>
            <a:ahLst/>
            <a:cxnLst/>
            <a:rect l="l" t="t" r="r" b="b"/>
            <a:pathLst>
              <a:path w="6062980" h="317500">
                <a:moveTo>
                  <a:pt x="0" y="316991"/>
                </a:moveTo>
                <a:lnTo>
                  <a:pt x="6062472" y="316991"/>
                </a:lnTo>
                <a:lnTo>
                  <a:pt x="6062472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9274" y="4799838"/>
            <a:ext cx="5489575" cy="317500"/>
          </a:xfrm>
          <a:custGeom>
            <a:avLst/>
            <a:gdLst/>
            <a:ahLst/>
            <a:cxnLst/>
            <a:rect l="l" t="t" r="r" b="b"/>
            <a:pathLst>
              <a:path w="5489575" h="317500">
                <a:moveTo>
                  <a:pt x="0" y="316992"/>
                </a:moveTo>
                <a:lnTo>
                  <a:pt x="5489448" y="316992"/>
                </a:lnTo>
                <a:lnTo>
                  <a:pt x="5489448" y="0"/>
                </a:lnTo>
                <a:lnTo>
                  <a:pt x="0" y="0"/>
                </a:lnTo>
                <a:lnTo>
                  <a:pt x="0" y="31699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036054" y="1344295"/>
            <a:ext cx="4218940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Question: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much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was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sz="24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4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sz="24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‘Madan’,</a:t>
            </a:r>
            <a:r>
              <a:rPr sz="24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what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mode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payment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date?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26045" y="4466082"/>
            <a:ext cx="2840990" cy="10502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  <a:tabLst>
                <a:tab pos="1158240" algn="l"/>
              </a:tabLst>
            </a:pPr>
            <a:r>
              <a:rPr sz="2400" spc="-10" dirty="0">
                <a:latin typeface="Calibri"/>
                <a:cs typeface="Calibri"/>
              </a:rPr>
              <a:t>Answer:</a:t>
            </a:r>
            <a:r>
              <a:rPr sz="2400" dirty="0">
                <a:latin typeface="Calibri"/>
                <a:cs typeface="Calibri"/>
              </a:rPr>
              <a:t>	Amount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30, </a:t>
            </a:r>
            <a:r>
              <a:rPr sz="2400" dirty="0">
                <a:latin typeface="Calibri"/>
                <a:cs typeface="Calibri"/>
              </a:rPr>
              <a:t>Mode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Credit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Card, </a:t>
            </a:r>
            <a:r>
              <a:rPr sz="2400" dirty="0">
                <a:latin typeface="Calibri"/>
                <a:cs typeface="Calibri"/>
              </a:rPr>
              <a:t>Date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2020-04-</a:t>
            </a:r>
            <a:r>
              <a:rPr sz="2400" spc="-25" dirty="0">
                <a:latin typeface="Calibri"/>
                <a:cs typeface="Calibri"/>
              </a:rPr>
              <a:t>27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E7A9E8A-214E-E4B7-568E-444298A34C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65</a:t>
            </a:fld>
            <a:endParaRPr lang="en-IN" spc="-5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322826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249255"/>
            <a:ext cx="2157730" cy="228854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INNER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LEFT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FULL</a:t>
            </a:r>
            <a:r>
              <a:rPr sz="3200" spc="-20" dirty="0">
                <a:latin typeface="Calibri"/>
                <a:cs typeface="Calibri"/>
              </a:rPr>
              <a:t> JOIN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96644" y="3856735"/>
            <a:ext cx="8999220" cy="2249170"/>
            <a:chOff x="1596644" y="3856735"/>
            <a:chExt cx="8999220" cy="22491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344" y="3869435"/>
              <a:ext cx="8973312" cy="22235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2994" y="3863085"/>
              <a:ext cx="8986520" cy="2236470"/>
            </a:xfrm>
            <a:custGeom>
              <a:avLst/>
              <a:gdLst/>
              <a:ahLst/>
              <a:cxnLst/>
              <a:rect l="l" t="t" r="r" b="b"/>
              <a:pathLst>
                <a:path w="8986520" h="2236470">
                  <a:moveTo>
                    <a:pt x="0" y="2236216"/>
                  </a:moveTo>
                  <a:lnTo>
                    <a:pt x="8986012" y="2236216"/>
                  </a:lnTo>
                  <a:lnTo>
                    <a:pt x="8986012" y="0"/>
                  </a:lnTo>
                  <a:lnTo>
                    <a:pt x="0" y="0"/>
                  </a:lnTo>
                  <a:lnTo>
                    <a:pt x="0" y="2236216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5033D0-37CB-CE05-C1F1-24CB85EF63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66</a:t>
            </a:fld>
            <a:endParaRPr lang="en-IN" spc="-5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648075" cy="1226185"/>
            <a:chOff x="641604" y="411480"/>
            <a:chExt cx="364807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647694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3217291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50215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have 	</a:t>
            </a:r>
            <a:r>
              <a:rPr sz="3200" spc="-10" dirty="0">
                <a:latin typeface="Calibri"/>
                <a:cs typeface="Calibri"/>
              </a:rPr>
              <a:t>matching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values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both 	</a:t>
            </a:r>
            <a:r>
              <a:rPr sz="3200" spc="-10" dirty="0">
                <a:latin typeface="Calibri"/>
                <a:cs typeface="Calibri"/>
              </a:rPr>
              <a:t>tables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9219" y="3403091"/>
            <a:ext cx="4232148" cy="27736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C40419-D324-506A-AADB-843FAF171F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67</a:t>
            </a:fld>
            <a:endParaRPr lang="en-IN" spc="-5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17291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INNER</a:t>
            </a:r>
            <a:r>
              <a:rPr sz="28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14249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INNER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047" y="1827276"/>
            <a:ext cx="2587752" cy="1694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72547-30A5-802B-5734-38BF1C8801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6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68</a:t>
            </a:fld>
            <a:endParaRPr lang="en-IN" spc="-5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245485" cy="1226185"/>
            <a:chOff x="641604" y="411480"/>
            <a:chExt cx="324548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245358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2802763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86283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	</a:t>
            </a:r>
            <a:r>
              <a:rPr sz="3200" dirty="0">
                <a:latin typeface="Calibri"/>
                <a:cs typeface="Calibri"/>
              </a:rPr>
              <a:t>left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table,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matched 	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696" y="3401567"/>
            <a:ext cx="4235196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2B9D0D-E17C-87CB-662B-2146593399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69</a:t>
            </a:fld>
            <a:endParaRPr lang="en-IN"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5011674" cy="7025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925" y="1477263"/>
          <a:ext cx="10134600" cy="446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Excel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Easy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use-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untrained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work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Trained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work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Stores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large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amount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24701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Good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analysis,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quick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charts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automate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tasks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integrity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due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manual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operation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integrity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search/filter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search/filter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B34AD-F635-9C12-18C2-0C3476AB73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</a:t>
            </a:fld>
            <a:endParaRPr lang="en-IN" spc="-5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0276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40030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047" y="1863851"/>
            <a:ext cx="2587752" cy="1696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E57C7-37C4-C2DB-C625-71556D48A7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70</a:t>
            </a:fld>
            <a:endParaRPr lang="en-IN" spc="-5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638550" cy="1226185"/>
            <a:chOff x="641604" y="411480"/>
            <a:chExt cx="3638550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638550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3207258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95998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 algn="just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	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table,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matched 	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left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3500" y="3401567"/>
            <a:ext cx="4322064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2AC4AF-5ED7-E4B5-9A02-8EDBA59202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71</a:t>
            </a:fld>
            <a:endParaRPr lang="en-IN" spc="-5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07258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15646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2416" y="1863851"/>
            <a:ext cx="2641092" cy="1696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EC2F6-996C-6068-B76C-38C18AE320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72</a:t>
            </a:fld>
            <a:endParaRPr lang="en-IN" spc="-5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317240" cy="1226185"/>
            <a:chOff x="641604" y="411480"/>
            <a:chExt cx="3317240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316986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2882392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502856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when 	</a:t>
            </a:r>
            <a:r>
              <a:rPr sz="3200" dirty="0">
                <a:latin typeface="Calibri"/>
                <a:cs typeface="Calibri"/>
              </a:rPr>
              <a:t>there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match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either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left 	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696" y="3401567"/>
            <a:ext cx="4235196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E63A56-BA3A-1FA0-6CBF-367963836C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73</a:t>
            </a:fld>
            <a:endParaRPr lang="en-IN" spc="-5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8239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FULL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OUTER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55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</a:t>
            </a:r>
            <a:endParaRPr sz="2800">
              <a:latin typeface="Calibri"/>
              <a:cs typeface="Calibri"/>
            </a:endParaRPr>
          </a:p>
          <a:p>
            <a:pPr marL="927100" marR="865505">
              <a:lnSpc>
                <a:spcPct val="105000"/>
              </a:lnSpc>
              <a:spcBef>
                <a:spcPts val="5"/>
              </a:spcBef>
            </a:pPr>
            <a:r>
              <a:rPr sz="2800" dirty="0">
                <a:latin typeface="Calibri"/>
                <a:cs typeface="Calibri"/>
              </a:rPr>
              <a:t>FULL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p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183" y="1827276"/>
            <a:ext cx="2586228" cy="1694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ECC24-C0CB-6D0C-E57E-1868EC09F8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74</a:t>
            </a:fld>
            <a:endParaRPr lang="en-IN" spc="-5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04012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249575"/>
            <a:ext cx="10344785" cy="32232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70"/>
              </a:spcBef>
              <a:buClr>
                <a:srgbClr val="00AFEF"/>
              </a:buClr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INNER</a:t>
            </a:r>
            <a:r>
              <a:rPr sz="28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both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tables</a:t>
            </a:r>
            <a:endParaRPr sz="2800">
              <a:latin typeface="Calibri"/>
              <a:cs typeface="Calibri"/>
            </a:endParaRPr>
          </a:p>
          <a:p>
            <a:pPr marL="240029" marR="453390" indent="-227329">
              <a:lnSpc>
                <a:spcPts val="303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records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matched 	records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matched 	</a:t>
            </a:r>
            <a:r>
              <a:rPr sz="2800" dirty="0">
                <a:latin typeface="Calibri"/>
                <a:cs typeface="Calibri"/>
              </a:rPr>
              <a:t>records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marR="235585" indent="-227329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FULL</a:t>
            </a:r>
            <a:r>
              <a:rPr sz="28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either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 	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7291" y="4492244"/>
            <a:ext cx="8999220" cy="2089150"/>
            <a:chOff x="1447291" y="4492244"/>
            <a:chExt cx="8999220" cy="20891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9991" y="4504944"/>
              <a:ext cx="8973312" cy="20634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53641" y="4498594"/>
              <a:ext cx="8986520" cy="2076450"/>
            </a:xfrm>
            <a:custGeom>
              <a:avLst/>
              <a:gdLst/>
              <a:ahLst/>
              <a:cxnLst/>
              <a:rect l="l" t="t" r="r" b="b"/>
              <a:pathLst>
                <a:path w="8986520" h="2076450">
                  <a:moveTo>
                    <a:pt x="0" y="2076195"/>
                  </a:moveTo>
                  <a:lnTo>
                    <a:pt x="8986012" y="2076195"/>
                  </a:lnTo>
                  <a:lnTo>
                    <a:pt x="8986012" y="0"/>
                  </a:lnTo>
                  <a:lnTo>
                    <a:pt x="0" y="0"/>
                  </a:lnTo>
                  <a:lnTo>
                    <a:pt x="0" y="2076195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B4AD0-2F37-6B46-E0CC-B208DED3FA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75</a:t>
            </a:fld>
            <a:endParaRPr lang="en-IN" spc="-5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4127" y="2399106"/>
            <a:ext cx="2138045" cy="2044700"/>
            <a:chOff x="1024127" y="2399106"/>
            <a:chExt cx="2138045" cy="2044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207" y="2399106"/>
              <a:ext cx="1497711" cy="7028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127" y="3070301"/>
              <a:ext cx="2137537" cy="7028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371" y="3740480"/>
              <a:ext cx="1944369" cy="70286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550158" y="534162"/>
            <a:ext cx="7348855" cy="5789930"/>
            <a:chOff x="3550158" y="534162"/>
            <a:chExt cx="7348855" cy="578993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9208" y="553212"/>
              <a:ext cx="7310628" cy="57515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59683" y="543687"/>
              <a:ext cx="7329805" cy="5770880"/>
            </a:xfrm>
            <a:custGeom>
              <a:avLst/>
              <a:gdLst/>
              <a:ahLst/>
              <a:cxnLst/>
              <a:rect l="l" t="t" r="r" b="b"/>
              <a:pathLst>
                <a:path w="7329805" h="5770880">
                  <a:moveTo>
                    <a:pt x="0" y="5770626"/>
                  </a:moveTo>
                  <a:lnTo>
                    <a:pt x="7329678" y="5770626"/>
                  </a:lnTo>
                  <a:lnTo>
                    <a:pt x="7329678" y="0"/>
                  </a:lnTo>
                  <a:lnTo>
                    <a:pt x="0" y="0"/>
                  </a:lnTo>
                  <a:lnTo>
                    <a:pt x="0" y="5770626"/>
                  </a:lnTo>
                  <a:close/>
                </a:path>
              </a:pathLst>
            </a:custGeom>
            <a:ln w="1905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77228" y="6179820"/>
              <a:ext cx="876300" cy="106680"/>
            </a:xfrm>
            <a:custGeom>
              <a:avLst/>
              <a:gdLst/>
              <a:ahLst/>
              <a:cxnLst/>
              <a:rect l="l" t="t" r="r" b="b"/>
              <a:pathLst>
                <a:path w="876300" h="106679">
                  <a:moveTo>
                    <a:pt x="876300" y="0"/>
                  </a:moveTo>
                  <a:lnTo>
                    <a:pt x="0" y="0"/>
                  </a:lnTo>
                  <a:lnTo>
                    <a:pt x="0" y="106679"/>
                  </a:lnTo>
                  <a:lnTo>
                    <a:pt x="876300" y="106679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4C2E1C-2FC0-362D-1C51-8986C0DCDC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76</a:t>
            </a:fld>
            <a:endParaRPr lang="en-IN" spc="-5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337947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SELF</a:t>
            </a:r>
            <a:r>
              <a:rPr sz="5400" spc="-30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JOIN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9308-C554-0187-EFB6-51817AA73F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77</a:t>
            </a:fld>
            <a:endParaRPr lang="en-IN" spc="-5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0111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7150"/>
            <a:ext cx="10208260" cy="492569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5080" indent="-228600">
              <a:lnSpc>
                <a:spcPts val="389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self</a:t>
            </a:r>
            <a:r>
              <a:rPr sz="3600" b="1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regular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which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joined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to </a:t>
            </a:r>
            <a:r>
              <a:rPr sz="3600" spc="-10" dirty="0">
                <a:latin typeface="Calibri"/>
                <a:cs typeface="Calibri"/>
              </a:rPr>
              <a:t>itself</a:t>
            </a:r>
            <a:endParaRPr sz="3600">
              <a:latin typeface="Calibri"/>
              <a:cs typeface="Calibri"/>
            </a:endParaRPr>
          </a:p>
          <a:p>
            <a:pPr marL="241300" marR="845819" indent="-228600">
              <a:lnSpc>
                <a:spcPts val="389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b="1" dirty="0">
                <a:latin typeface="Calibri"/>
                <a:cs typeface="Calibri"/>
              </a:rPr>
              <a:t>SELF</a:t>
            </a:r>
            <a:r>
              <a:rPr sz="3600" b="1" spc="-7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Joins</a:t>
            </a:r>
            <a:r>
              <a:rPr sz="3600" b="1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are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powerful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for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comparing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values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a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rows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with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same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table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spc="-10" dirty="0">
                <a:latin typeface="Calibri"/>
                <a:cs typeface="Calibri"/>
              </a:rPr>
              <a:t>Syntax</a:t>
            </a:r>
            <a:endParaRPr sz="3600">
              <a:latin typeface="Calibri"/>
              <a:cs typeface="Calibri"/>
            </a:endParaRPr>
          </a:p>
          <a:p>
            <a:pPr marL="927100" marR="4993005">
              <a:lnSpc>
                <a:spcPct val="102099"/>
              </a:lnSpc>
              <a:spcBef>
                <a:spcPts val="35"/>
              </a:spcBef>
            </a:pP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-13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column_name(s) </a:t>
            </a:r>
            <a:r>
              <a:rPr sz="3400" dirty="0">
                <a:latin typeface="Calibri"/>
                <a:cs typeface="Calibri"/>
              </a:rPr>
              <a:t>FROM</a:t>
            </a:r>
            <a:r>
              <a:rPr sz="3400" spc="-100" dirty="0">
                <a:latin typeface="Calibri"/>
                <a:cs typeface="Calibri"/>
              </a:rPr>
              <a:t> </a:t>
            </a:r>
            <a:r>
              <a:rPr sz="3400" b="1" spc="-40" dirty="0">
                <a:latin typeface="Calibri"/>
                <a:cs typeface="Calibri"/>
              </a:rPr>
              <a:t>Table</a:t>
            </a:r>
            <a:r>
              <a:rPr sz="3400" b="1" spc="-10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AS</a:t>
            </a:r>
            <a:r>
              <a:rPr sz="3400" b="1" spc="-95" dirty="0">
                <a:latin typeface="Calibri"/>
                <a:cs typeface="Calibri"/>
              </a:rPr>
              <a:t> </a:t>
            </a:r>
            <a:r>
              <a:rPr sz="3400" b="1" spc="-25" dirty="0">
                <a:latin typeface="Calibri"/>
                <a:cs typeface="Calibri"/>
              </a:rPr>
              <a:t>T1</a:t>
            </a:r>
            <a:endParaRPr sz="3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34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3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400" b="1" spc="-40" dirty="0">
                <a:latin typeface="Calibri"/>
                <a:cs typeface="Calibri"/>
              </a:rPr>
              <a:t>Table</a:t>
            </a:r>
            <a:r>
              <a:rPr sz="3400" b="1" spc="-8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AS</a:t>
            </a:r>
            <a:r>
              <a:rPr sz="3400" b="1" spc="-75" dirty="0">
                <a:latin typeface="Calibri"/>
                <a:cs typeface="Calibri"/>
              </a:rPr>
              <a:t> </a:t>
            </a:r>
            <a:r>
              <a:rPr sz="3400" b="1" spc="-25" dirty="0">
                <a:latin typeface="Calibri"/>
                <a:cs typeface="Calibri"/>
              </a:rPr>
              <a:t>T2</a:t>
            </a:r>
            <a:endParaRPr sz="3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34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3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T1</a:t>
            </a:r>
            <a:r>
              <a:rPr sz="3400" dirty="0">
                <a:latin typeface="Calibri"/>
                <a:cs typeface="Calibri"/>
              </a:rPr>
              <a:t>.col_name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=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b="1" spc="-10" dirty="0">
                <a:latin typeface="Calibri"/>
                <a:cs typeface="Calibri"/>
              </a:rPr>
              <a:t>T2</a:t>
            </a:r>
            <a:r>
              <a:rPr sz="3400" spc="-10" dirty="0">
                <a:latin typeface="Calibri"/>
                <a:cs typeface="Calibri"/>
              </a:rPr>
              <a:t>.col_name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E7472-A0A9-1A9A-8E73-CD37E0ACA3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78</a:t>
            </a:fld>
            <a:endParaRPr lang="en-IN" spc="-5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14985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8781" y="5128640"/>
            <a:ext cx="702310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respective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managers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each 	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employees?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479803"/>
            <a:ext cx="7466075" cy="33467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3050" y="2215133"/>
            <a:ext cx="1772920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935"/>
              </a:lnSpc>
            </a:pPr>
            <a:r>
              <a:rPr sz="2800" b="0" spc="-20" dirty="0">
                <a:solidFill>
                  <a:srgbClr val="000000"/>
                </a:solidFill>
                <a:latin typeface="Calibri"/>
                <a:cs typeface="Calibri"/>
              </a:rPr>
              <a:t>Table:</a:t>
            </a:r>
            <a:r>
              <a:rPr sz="2800" b="0" spc="-1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emp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690D23-77EF-D23A-9292-F42215B80F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79</a:t>
            </a:fld>
            <a:endParaRPr lang="en-IN" spc="-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EC531D-7446-8B7E-F995-F93A93B224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DE138-133F-9765-1544-13D9735BACFB}"/>
              </a:ext>
            </a:extLst>
          </p:cNvPr>
          <p:cNvSpPr txBox="1"/>
          <p:nvPr/>
        </p:nvSpPr>
        <p:spPr>
          <a:xfrm>
            <a:off x="152400" y="228600"/>
            <a:ext cx="111610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Data Warehouse</a:t>
            </a: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warehouse</a:t>
            </a:r>
            <a:r>
              <a:rPr lang="en-GB" dirty="0">
                <a:latin typeface="+mn-lt"/>
              </a:rPr>
              <a:t> is a large, organized storage system that holds cleaned and structured data from different sources.</a:t>
            </a:r>
          </a:p>
          <a:p>
            <a:endParaRPr lang="en-IN" dirty="0">
              <a:latin typeface="+mn-lt"/>
            </a:endParaRPr>
          </a:p>
          <a:p>
            <a:r>
              <a:rPr lang="en-GB" b="1" dirty="0">
                <a:latin typeface="+mn-lt"/>
              </a:rPr>
              <a:t>Data Lake</a:t>
            </a: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lake</a:t>
            </a:r>
            <a:r>
              <a:rPr lang="en-GB" dirty="0">
                <a:latin typeface="+mn-lt"/>
              </a:rPr>
              <a:t> is a storage system that holds raw, unprocessed data — including files, videos, logs, and more.</a:t>
            </a:r>
          </a:p>
          <a:p>
            <a:endParaRPr lang="en-GB" b="1" dirty="0">
              <a:latin typeface="+mn-lt"/>
            </a:endParaRPr>
          </a:p>
          <a:p>
            <a:r>
              <a:rPr lang="en-GB" b="1" dirty="0">
                <a:latin typeface="+mn-lt"/>
              </a:rPr>
              <a:t>Data Hub</a:t>
            </a: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hub</a:t>
            </a:r>
            <a:r>
              <a:rPr lang="en-GB" dirty="0">
                <a:latin typeface="+mn-lt"/>
              </a:rPr>
              <a:t> is a central place where different systems share and exchange data in real time.</a:t>
            </a:r>
          </a:p>
          <a:p>
            <a:endParaRPr lang="en-IN" dirty="0"/>
          </a:p>
        </p:txBody>
      </p:sp>
      <p:sp>
        <p:nvSpPr>
          <p:cNvPr id="5" name="AutoShape 6" descr="A Practical Guide to Setting Up Your Data Lakehouse across AWS, Azure ...">
            <a:extLst>
              <a:ext uri="{FF2B5EF4-FFF2-40B4-BE49-F238E27FC236}">
                <a16:creationId xmlns:a16="http://schemas.microsoft.com/office/drawing/2014/main" id="{83E71914-C608-4FA2-F58F-EAEEA5B36B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8" name="Picture 14" descr="Data Warehouse vs. Data Lake vs. Lakehouse">
            <a:extLst>
              <a:ext uri="{FF2B5EF4-FFF2-40B4-BE49-F238E27FC236}">
                <a16:creationId xmlns:a16="http://schemas.microsoft.com/office/drawing/2014/main" id="{DD0CDDCC-9E7B-4960-62B3-C52CC3FCB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184" y="2829885"/>
            <a:ext cx="5473444" cy="257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HUB vs. DATA WAREHOUSE vs. DATA LAKE: KEY DIFFERENCES EXPLAINED ...">
            <a:extLst>
              <a:ext uri="{FF2B5EF4-FFF2-40B4-BE49-F238E27FC236}">
                <a16:creationId xmlns:a16="http://schemas.microsoft.com/office/drawing/2014/main" id="{069FB62D-E9FA-8C1C-79CB-29B92A653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" y="2823067"/>
            <a:ext cx="5867400" cy="258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5898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14985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4793621"/>
            <a:ext cx="4023995" cy="147320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T2.empname,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T1.empname</a:t>
            </a:r>
            <a:endParaRPr sz="2200">
              <a:latin typeface="Calibri"/>
              <a:cs typeface="Calibri"/>
            </a:endParaRPr>
          </a:p>
          <a:p>
            <a:pPr marL="12700" marR="2033270">
              <a:lnSpc>
                <a:spcPct val="107700"/>
              </a:lnSpc>
            </a:pPr>
            <a:r>
              <a:rPr sz="2200" dirty="0">
                <a:latin typeface="Calibri"/>
                <a:cs typeface="Calibri"/>
              </a:rPr>
              <a:t>FROM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emp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T1 </a:t>
            </a:r>
            <a:r>
              <a:rPr sz="2200" dirty="0">
                <a:latin typeface="Calibri"/>
                <a:cs typeface="Calibri"/>
              </a:rPr>
              <a:t>JOIN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emp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T2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200" dirty="0">
                <a:latin typeface="Calibri"/>
                <a:cs typeface="Calibri"/>
              </a:rPr>
              <a:t>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T1.empid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T2.manager_id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377696"/>
            <a:ext cx="6851904" cy="3070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3459" y="1377696"/>
            <a:ext cx="2823972" cy="307390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020050" y="2862072"/>
            <a:ext cx="448945" cy="114300"/>
          </a:xfrm>
          <a:custGeom>
            <a:avLst/>
            <a:gdLst/>
            <a:ahLst/>
            <a:cxnLst/>
            <a:rect l="l" t="t" r="r" b="b"/>
            <a:pathLst>
              <a:path w="448945" h="114300">
                <a:moveTo>
                  <a:pt x="334136" y="0"/>
                </a:moveTo>
                <a:lnTo>
                  <a:pt x="334136" y="114300"/>
                </a:lnTo>
                <a:lnTo>
                  <a:pt x="410336" y="76200"/>
                </a:lnTo>
                <a:lnTo>
                  <a:pt x="353186" y="76200"/>
                </a:lnTo>
                <a:lnTo>
                  <a:pt x="353186" y="38100"/>
                </a:lnTo>
                <a:lnTo>
                  <a:pt x="410336" y="38100"/>
                </a:lnTo>
                <a:lnTo>
                  <a:pt x="334136" y="0"/>
                </a:lnTo>
                <a:close/>
              </a:path>
              <a:path w="448945" h="114300">
                <a:moveTo>
                  <a:pt x="33413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34136" y="76200"/>
                </a:lnTo>
                <a:lnTo>
                  <a:pt x="334136" y="38100"/>
                </a:lnTo>
                <a:close/>
              </a:path>
              <a:path w="448945" h="114300">
                <a:moveTo>
                  <a:pt x="410336" y="38100"/>
                </a:moveTo>
                <a:lnTo>
                  <a:pt x="353186" y="38100"/>
                </a:lnTo>
                <a:lnTo>
                  <a:pt x="353186" y="76200"/>
                </a:lnTo>
                <a:lnTo>
                  <a:pt x="410336" y="76200"/>
                </a:lnTo>
                <a:lnTo>
                  <a:pt x="448436" y="57150"/>
                </a:lnTo>
                <a:lnTo>
                  <a:pt x="410336" y="381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52B83E-E045-34A7-FD14-60EA47D33F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80</a:t>
            </a:fld>
            <a:endParaRPr lang="en-IN" spc="-5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10527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88491"/>
            <a:ext cx="10256520" cy="1381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655"/>
              </a:lnSpc>
              <a:spcBef>
                <a:spcPts val="105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</a:rPr>
              <a:t>UNION</a:t>
            </a:r>
            <a:r>
              <a:rPr sz="2600" spc="-30" dirty="0">
                <a:solidFill>
                  <a:srgbClr val="000000"/>
                </a:solidFill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clause/operator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6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combine/concatenate</a:t>
            </a:r>
            <a:r>
              <a:rPr sz="2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results</a:t>
            </a:r>
            <a:endParaRPr sz="2600">
              <a:latin typeface="Calibri"/>
              <a:cs typeface="Calibri"/>
            </a:endParaRPr>
          </a:p>
          <a:p>
            <a:pPr marL="12700" marR="5080">
              <a:lnSpc>
                <a:spcPct val="70000"/>
              </a:lnSpc>
              <a:spcBef>
                <a:spcPts val="470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statements</a:t>
            </a:r>
            <a:r>
              <a:rPr sz="26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without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returning</a:t>
            </a:r>
            <a:r>
              <a:rPr sz="2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any</a:t>
            </a:r>
            <a:r>
              <a:rPr sz="26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duplicate</a:t>
            </a:r>
            <a:r>
              <a:rPr sz="2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2600" b="0" spc="-1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</a:rPr>
              <a:t>unique</a:t>
            </a:r>
            <a:r>
              <a:rPr sz="2600" spc="-80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records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600" b="0" spc="-114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UNION</a:t>
            </a:r>
            <a:r>
              <a:rPr sz="26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clause,</a:t>
            </a:r>
            <a:r>
              <a:rPr sz="26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sz="26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must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651887"/>
            <a:ext cx="7636509" cy="3851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number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columns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selected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expressions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data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type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and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Have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them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order</a:t>
            </a: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ts val="2285"/>
              </a:lnSpc>
              <a:spcBef>
                <a:spcPts val="28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Syntax</a:t>
            </a:r>
            <a:endParaRPr sz="2000">
              <a:latin typeface="Calibri"/>
              <a:cs typeface="Calibri"/>
            </a:endParaRPr>
          </a:p>
          <a:p>
            <a:pPr marL="927100" marR="2711450">
              <a:lnSpc>
                <a:spcPts val="2180"/>
              </a:lnSpc>
              <a:spcBef>
                <a:spcPts val="145"/>
              </a:spcBef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TableA </a:t>
            </a: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UNION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5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TableB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285"/>
              </a:lnSpc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Example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18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cust_name,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cust_amount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custA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185"/>
              </a:lnSpc>
            </a:pPr>
            <a:r>
              <a:rPr sz="2000" b="1" spc="-10" dirty="0">
                <a:latin typeface="Calibri"/>
                <a:cs typeface="Calibri"/>
              </a:rPr>
              <a:t>UNION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29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cust_name,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cust_amount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0A0D5-B138-1E6D-2F6B-35514BDD9C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81</a:t>
            </a:fld>
            <a:endParaRPr lang="en-IN" spc="-5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4312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55521"/>
            <a:ext cx="9312910" cy="1232535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1285"/>
              </a:spcBef>
            </a:pP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300" b="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UNION</a:t>
            </a:r>
            <a:r>
              <a:rPr sz="3300" spc="-20" dirty="0">
                <a:solidFill>
                  <a:srgbClr val="000000"/>
                </a:solidFill>
              </a:rPr>
              <a:t> </a:t>
            </a:r>
            <a:r>
              <a:rPr sz="3300" dirty="0">
                <a:solidFill>
                  <a:srgbClr val="000000"/>
                </a:solidFill>
              </a:rPr>
              <a:t>ALL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everything</a:t>
            </a:r>
            <a:r>
              <a:rPr sz="33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33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33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UNION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sz="33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it combines/concatenate</a:t>
            </a:r>
            <a:r>
              <a:rPr sz="33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33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33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33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table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all </a:t>
            </a:r>
            <a:r>
              <a:rPr sz="3300" b="0" spc="-10" dirty="0">
                <a:solidFill>
                  <a:srgbClr val="000000"/>
                </a:solidFill>
                <a:latin typeface="Calibri"/>
                <a:cs typeface="Calibri"/>
              </a:rPr>
              <a:t>records,</a:t>
            </a:r>
            <a:r>
              <a:rPr sz="3300" b="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including</a:t>
            </a:r>
            <a:r>
              <a:rPr sz="3300" spc="-120" dirty="0">
                <a:solidFill>
                  <a:srgbClr val="000000"/>
                </a:solidFill>
              </a:rPr>
              <a:t> </a:t>
            </a:r>
            <a:r>
              <a:rPr sz="3300" spc="-10" dirty="0">
                <a:solidFill>
                  <a:srgbClr val="000000"/>
                </a:solidFill>
              </a:rPr>
              <a:t>duplicates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961259"/>
            <a:ext cx="7235190" cy="3202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ts val="264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Syntax</a:t>
            </a:r>
            <a:endParaRPr sz="2400">
              <a:latin typeface="Calibri"/>
              <a:cs typeface="Calibri"/>
            </a:endParaRPr>
          </a:p>
          <a:p>
            <a:pPr marL="927100" marR="929005">
              <a:lnSpc>
                <a:spcPts val="2770"/>
              </a:lnSpc>
              <a:spcBef>
                <a:spcPts val="240"/>
              </a:spcBef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column_name(s)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TableA </a:t>
            </a:r>
            <a:r>
              <a:rPr sz="2700" b="1" dirty="0">
                <a:solidFill>
                  <a:srgbClr val="00AFEF"/>
                </a:solidFill>
                <a:latin typeface="Calibri"/>
                <a:cs typeface="Calibri"/>
              </a:rPr>
              <a:t>UNION</a:t>
            </a:r>
            <a:r>
              <a:rPr sz="27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700" b="1" spc="-25" dirty="0">
                <a:solidFill>
                  <a:srgbClr val="00AFEF"/>
                </a:solidFill>
                <a:latin typeface="Calibri"/>
                <a:cs typeface="Calibri"/>
              </a:rPr>
              <a:t>ALL</a:t>
            </a:r>
            <a:endParaRPr sz="2700">
              <a:latin typeface="Calibri"/>
              <a:cs typeface="Calibri"/>
            </a:endParaRPr>
          </a:p>
          <a:p>
            <a:pPr marL="927100">
              <a:lnSpc>
                <a:spcPts val="2750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column_name(s)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b="1" spc="-10" dirty="0">
                <a:latin typeface="Calibri"/>
                <a:cs typeface="Calibri"/>
              </a:rPr>
              <a:t>TableB</a:t>
            </a:r>
            <a:endParaRPr sz="2700">
              <a:latin typeface="Calibri"/>
              <a:cs typeface="Calibri"/>
            </a:endParaRPr>
          </a:p>
          <a:p>
            <a:pPr marL="240029" indent="-227329">
              <a:lnSpc>
                <a:spcPts val="2640"/>
              </a:lnSpc>
              <a:spcBef>
                <a:spcPts val="266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Example</a:t>
            </a:r>
            <a:endParaRPr sz="2400">
              <a:latin typeface="Calibri"/>
              <a:cs typeface="Calibri"/>
            </a:endParaRPr>
          </a:p>
          <a:p>
            <a:pPr marL="1045844">
              <a:lnSpc>
                <a:spcPts val="2765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1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cust_name,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cust_amount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custA</a:t>
            </a:r>
            <a:endParaRPr sz="2700">
              <a:latin typeface="Calibri"/>
              <a:cs typeface="Calibri"/>
            </a:endParaRPr>
          </a:p>
          <a:p>
            <a:pPr marL="1013460">
              <a:lnSpc>
                <a:spcPts val="2765"/>
              </a:lnSpc>
            </a:pPr>
            <a:r>
              <a:rPr sz="2700" b="1" dirty="0">
                <a:latin typeface="Calibri"/>
                <a:cs typeface="Calibri"/>
              </a:rPr>
              <a:t>UNION</a:t>
            </a:r>
            <a:r>
              <a:rPr sz="2700" b="1" spc="1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ALL</a:t>
            </a:r>
            <a:endParaRPr sz="2700">
              <a:latin typeface="Calibri"/>
              <a:cs typeface="Calibri"/>
            </a:endParaRPr>
          </a:p>
          <a:p>
            <a:pPr marL="1013460">
              <a:lnSpc>
                <a:spcPts val="3000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cust_name,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cust_amount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custB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51AD1-CFEC-82A5-D5A0-EBFAD2F24E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82</a:t>
            </a:fld>
            <a:endParaRPr lang="en-IN" spc="-5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40905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5561" y="1721357"/>
            <a:ext cx="1772920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ts val="2560"/>
              </a:lnSpc>
            </a:pP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Table:</a:t>
            </a:r>
            <a:r>
              <a:rPr sz="24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custB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4996" y="2744723"/>
            <a:ext cx="4732020" cy="21259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4588" y="2763011"/>
            <a:ext cx="4988052" cy="25557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61438" y="1721357"/>
            <a:ext cx="1771014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0335">
              <a:lnSpc>
                <a:spcPts val="2560"/>
              </a:lnSpc>
            </a:pPr>
            <a:r>
              <a:rPr sz="2400" spc="-20" dirty="0">
                <a:latin typeface="Calibri"/>
                <a:cs typeface="Calibri"/>
              </a:rPr>
              <a:t>Table: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custA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756E6-2EAE-600B-D426-1FCD5DC95B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83</a:t>
            </a:fld>
            <a:endParaRPr lang="en-IN" spc="-5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314134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SUB</a:t>
            </a:r>
            <a:r>
              <a:rPr sz="5400" spc="-6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QUERY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A8503-1B05-9333-C2DD-8696D0F26E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84</a:t>
            </a:fld>
            <a:endParaRPr lang="en-IN" spc="-5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7012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6294"/>
            <a:ext cx="9886950" cy="46266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391795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Subquery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Inner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Nested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allows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</a:t>
            </a:r>
            <a:r>
              <a:rPr sz="3200" spc="-25" dirty="0">
                <a:latin typeface="Calibri"/>
                <a:cs typeface="Calibri"/>
              </a:rPr>
              <a:t> to </a:t>
            </a:r>
            <a:r>
              <a:rPr sz="3200" dirty="0">
                <a:latin typeface="Calibri"/>
                <a:cs typeface="Calibri"/>
              </a:rPr>
              <a:t>create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complex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another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query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Sub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syntax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involves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two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statements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81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196850" marR="5648325">
              <a:lnSpc>
                <a:spcPct val="115900"/>
              </a:lnSpc>
              <a:spcBef>
                <a:spcPts val="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column_name(s)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table_name</a:t>
            </a:r>
            <a:endParaRPr sz="32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Calibri"/>
                <a:cs typeface="Calibri"/>
              </a:rPr>
              <a:t>WHERE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column_name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b="1" i="1" spc="-10" dirty="0">
                <a:latin typeface="Calibri"/>
                <a:cs typeface="Calibri"/>
              </a:rPr>
              <a:t>operator</a:t>
            </a:r>
            <a:endParaRPr sz="3200">
              <a:latin typeface="Calibri"/>
              <a:cs typeface="Calibri"/>
            </a:endParaRPr>
          </a:p>
          <a:p>
            <a:pPr marL="563880">
              <a:lnSpc>
                <a:spcPct val="100000"/>
              </a:lnSpc>
              <a:spcBef>
                <a:spcPts val="615"/>
              </a:spcBef>
              <a:tabLst>
                <a:tab pos="4639945" algn="l"/>
              </a:tabLst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AFEF"/>
                </a:solidFill>
                <a:latin typeface="Calibri"/>
                <a:cs typeface="Calibri"/>
              </a:rPr>
              <a:t>column_name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	FROM</a:t>
            </a: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table_name</a:t>
            </a:r>
            <a:r>
              <a:rPr sz="32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32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...</a:t>
            </a: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);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736E2-2174-0E72-FF5E-1769F22774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85</a:t>
            </a:fld>
            <a:endParaRPr lang="en-IN" spc="-5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59193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36294"/>
            <a:ext cx="996188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dirty="0">
                <a:solidFill>
                  <a:srgbClr val="000000"/>
                </a:solidFill>
              </a:rPr>
              <a:t>Question: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Find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details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customers,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whose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payment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than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average</a:t>
            </a:r>
            <a:r>
              <a:rPr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total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all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customers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9803" y="3134867"/>
            <a:ext cx="6643116" cy="27340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3103625"/>
            <a:ext cx="4189729" cy="268160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213995">
              <a:lnSpc>
                <a:spcPts val="3020"/>
              </a:lnSpc>
              <a:spcBef>
                <a:spcPts val="480"/>
              </a:spcBef>
            </a:pPr>
            <a:r>
              <a:rPr sz="2800" b="1" dirty="0">
                <a:latin typeface="Calibri"/>
                <a:cs typeface="Calibri"/>
              </a:rPr>
              <a:t>Divide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above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question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into </a:t>
            </a:r>
            <a:r>
              <a:rPr sz="2800" b="1" dirty="0">
                <a:latin typeface="Calibri"/>
                <a:cs typeface="Calibri"/>
              </a:rPr>
              <a:t>two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parts: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amount</a:t>
            </a:r>
            <a:endParaRPr sz="2800">
              <a:latin typeface="Calibri"/>
              <a:cs typeface="Calibri"/>
            </a:endParaRPr>
          </a:p>
          <a:p>
            <a:pPr marL="527685" marR="5080" indent="-515620">
              <a:lnSpc>
                <a:spcPct val="90000"/>
              </a:lnSpc>
              <a:spcBef>
                <a:spcPts val="100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Filter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customers </a:t>
            </a:r>
            <a:r>
              <a:rPr sz="2800" dirty="0">
                <a:latin typeface="Calibri"/>
                <a:cs typeface="Calibri"/>
              </a:rPr>
              <a:t>whose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amount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&gt;</a:t>
            </a:r>
            <a:r>
              <a:rPr sz="3200" b="1" spc="-1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 amount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9B5A36-5337-8E55-9C7F-AF726E84BB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86</a:t>
            </a:fld>
            <a:endParaRPr lang="en-IN" spc="-5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481455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WINDOWS</a:t>
            </a:r>
            <a:r>
              <a:rPr sz="5400" spc="-15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FUNCTION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CC6BE-1500-B5DC-81EB-57E05240EB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87</a:t>
            </a:fld>
            <a:endParaRPr lang="en-IN" spc="-5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560187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45437"/>
            <a:ext cx="10051415" cy="17322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Window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functions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ranking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analytic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 	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(set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rows).</a:t>
            </a:r>
            <a:endParaRPr sz="2800">
              <a:latin typeface="Calibri"/>
              <a:cs typeface="Calibri"/>
            </a:endParaRPr>
          </a:p>
          <a:p>
            <a:pPr marL="240029" marR="835025" indent="-227329">
              <a:lnSpc>
                <a:spcPts val="303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OVER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clause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define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that 	</a:t>
            </a:r>
            <a:r>
              <a:rPr sz="2800" spc="-10" dirty="0">
                <a:latin typeface="Calibri"/>
                <a:cs typeface="Calibri"/>
              </a:rPr>
              <a:t>window.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3287267"/>
            <a:ext cx="8566404" cy="2514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37708" y="5800445"/>
            <a:ext cx="3562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The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rows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maintain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their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separate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identities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8575" y="5800445"/>
            <a:ext cx="30784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Give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row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aggregation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02636-DCEC-D757-D5E1-A636AD753F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88</a:t>
            </a:fld>
            <a:endParaRPr lang="en-IN" spc="-5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728331" cy="7025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743200" y="1405127"/>
            <a:ext cx="6762115" cy="2103120"/>
          </a:xfrm>
          <a:custGeom>
            <a:avLst/>
            <a:gdLst/>
            <a:ahLst/>
            <a:cxnLst/>
            <a:rect l="l" t="t" r="r" b="b"/>
            <a:pathLst>
              <a:path w="6762115" h="2103120">
                <a:moveTo>
                  <a:pt x="6761988" y="0"/>
                </a:moveTo>
                <a:lnTo>
                  <a:pt x="0" y="0"/>
                </a:lnTo>
                <a:lnTo>
                  <a:pt x="0" y="2103120"/>
                </a:lnTo>
                <a:lnTo>
                  <a:pt x="6761988" y="2103120"/>
                </a:lnTo>
                <a:lnTo>
                  <a:pt x="676198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21685" y="1387551"/>
            <a:ext cx="2860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7694" y="1809750"/>
            <a:ext cx="757555" cy="457200"/>
          </a:xfrm>
          <a:prstGeom prst="rect">
            <a:avLst/>
          </a:prstGeom>
          <a:solidFill>
            <a:srgbClr val="E7E6E6"/>
          </a:solidFill>
          <a:ln w="28575">
            <a:solidFill>
              <a:srgbClr val="FF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45"/>
              </a:spcBef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fun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2658" y="1799082"/>
            <a:ext cx="757555" cy="457200"/>
          </a:xfrm>
          <a:prstGeom prst="rect">
            <a:avLst/>
          </a:prstGeom>
          <a:solidFill>
            <a:srgbClr val="E7E6E6"/>
          </a:solidFill>
          <a:ln w="28575">
            <a:solidFill>
              <a:srgbClr val="FF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229"/>
              </a:spcBef>
            </a:pPr>
            <a:r>
              <a:rPr sz="2200" b="1" spc="-20" dirty="0">
                <a:solidFill>
                  <a:srgbClr val="00AFEF"/>
                </a:solidFill>
                <a:latin typeface="Calibri"/>
                <a:cs typeface="Calibri"/>
              </a:rPr>
              <a:t>OVER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5203" y="1722780"/>
            <a:ext cx="3761740" cy="131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90" marR="487045" indent="-314325">
              <a:lnSpc>
                <a:spcPct val="127699"/>
              </a:lnSpc>
              <a:spcBef>
                <a:spcPts val="100"/>
              </a:spcBef>
              <a:tabLst>
                <a:tab pos="326390" algn="l"/>
              </a:tabLst>
            </a:pPr>
            <a:r>
              <a:rPr sz="2200" b="1" spc="-50" dirty="0">
                <a:latin typeface="Calibri"/>
                <a:cs typeface="Calibri"/>
              </a:rPr>
              <a:t>(</a:t>
            </a:r>
            <a:r>
              <a:rPr sz="2200" b="1" dirty="0">
                <a:latin typeface="Calibri"/>
                <a:cs typeface="Calibri"/>
              </a:rPr>
              <a:t>	</a:t>
            </a:r>
            <a:r>
              <a:rPr sz="2200" dirty="0">
                <a:latin typeface="Calibri"/>
                <a:cs typeface="Calibri"/>
              </a:rPr>
              <a:t>[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&lt;PARTITION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 </a:t>
            </a:r>
            <a:r>
              <a:rPr sz="2200" dirty="0">
                <a:latin typeface="Calibri"/>
                <a:cs typeface="Calibri"/>
              </a:rPr>
              <a:t>[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&lt;ORDER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</a:t>
            </a:r>
            <a:endParaRPr sz="2200">
              <a:latin typeface="Calibri"/>
              <a:cs typeface="Calibri"/>
            </a:endParaRPr>
          </a:p>
          <a:p>
            <a:pPr marL="326390">
              <a:lnSpc>
                <a:spcPct val="100000"/>
              </a:lnSpc>
              <a:spcBef>
                <a:spcPts val="745"/>
              </a:spcBef>
              <a:tabLst>
                <a:tab pos="3661410" algn="l"/>
              </a:tabLst>
            </a:pPr>
            <a:r>
              <a:rPr sz="2200" dirty="0">
                <a:latin typeface="Calibri"/>
                <a:cs typeface="Calibri"/>
              </a:rPr>
              <a:t>[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&lt;ROW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RANGE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spc="-5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21685" y="3102991"/>
            <a:ext cx="21463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FROM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3023" y="3734561"/>
            <a:ext cx="2938780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Select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600" b="1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function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5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87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Ranking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9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Analytic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48729" y="3753739"/>
            <a:ext cx="2398395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Define</a:t>
            </a:r>
            <a:r>
              <a:rPr sz="26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6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Window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5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PARTITION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87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ORDER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9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ROWS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44902" y="2257678"/>
            <a:ext cx="3625850" cy="1584325"/>
          </a:xfrm>
          <a:custGeom>
            <a:avLst/>
            <a:gdLst/>
            <a:ahLst/>
            <a:cxnLst/>
            <a:rect l="l" t="t" r="r" b="b"/>
            <a:pathLst>
              <a:path w="3625850" h="1584325">
                <a:moveTo>
                  <a:pt x="1328801" y="18542"/>
                </a:moveTo>
                <a:lnTo>
                  <a:pt x="1307084" y="0"/>
                </a:lnTo>
                <a:lnTo>
                  <a:pt x="45135" y="1462773"/>
                </a:lnTo>
                <a:lnTo>
                  <a:pt x="23495" y="1444117"/>
                </a:lnTo>
                <a:lnTo>
                  <a:pt x="0" y="1536954"/>
                </a:lnTo>
                <a:lnTo>
                  <a:pt x="88392" y="1499997"/>
                </a:lnTo>
                <a:lnTo>
                  <a:pt x="79387" y="1492250"/>
                </a:lnTo>
                <a:lnTo>
                  <a:pt x="66840" y="1481455"/>
                </a:lnTo>
                <a:lnTo>
                  <a:pt x="1328801" y="18542"/>
                </a:lnTo>
                <a:close/>
              </a:path>
              <a:path w="3625850" h="1584325">
                <a:moveTo>
                  <a:pt x="3625469" y="1583817"/>
                </a:moveTo>
                <a:lnTo>
                  <a:pt x="3613543" y="1540002"/>
                </a:lnTo>
                <a:lnTo>
                  <a:pt x="3600323" y="1491361"/>
                </a:lnTo>
                <a:lnTo>
                  <a:pt x="3579050" y="1510360"/>
                </a:lnTo>
                <a:lnTo>
                  <a:pt x="2247900" y="18034"/>
                </a:lnTo>
                <a:lnTo>
                  <a:pt x="2226564" y="37084"/>
                </a:lnTo>
                <a:lnTo>
                  <a:pt x="3557714" y="1529397"/>
                </a:lnTo>
                <a:lnTo>
                  <a:pt x="3536442" y="1548384"/>
                </a:lnTo>
                <a:lnTo>
                  <a:pt x="3625469" y="1583817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632250F-799D-1690-1591-88D3EB06E7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89</a:t>
            </a:fld>
            <a:endParaRPr lang="en-IN" spc="-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355333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20724" y="1429511"/>
            <a:ext cx="9965055" cy="2570480"/>
            <a:chOff x="1220724" y="1429511"/>
            <a:chExt cx="9965055" cy="25704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424" y="1429511"/>
              <a:ext cx="9434322" cy="12291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724" y="2100071"/>
              <a:ext cx="9964674" cy="12291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3088" y="2770631"/>
              <a:ext cx="4014977" cy="122910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54225" y="1558797"/>
            <a:ext cx="9139555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</a:rPr>
              <a:t>SQL</a:t>
            </a:r>
            <a:r>
              <a:rPr sz="4400" spc="-6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(Structured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Query</a:t>
            </a:r>
            <a:r>
              <a:rPr sz="4400" spc="-6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Language)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is</a:t>
            </a:r>
            <a:r>
              <a:rPr sz="4400" spc="-45" dirty="0">
                <a:solidFill>
                  <a:srgbClr val="000000"/>
                </a:solidFill>
              </a:rPr>
              <a:t> </a:t>
            </a:r>
            <a:r>
              <a:rPr sz="4400" spc="-50" dirty="0">
                <a:solidFill>
                  <a:srgbClr val="000000"/>
                </a:solidFill>
              </a:rPr>
              <a:t>a </a:t>
            </a:r>
            <a:r>
              <a:rPr sz="4400" spc="-10" dirty="0">
                <a:solidFill>
                  <a:srgbClr val="000000"/>
                </a:solidFill>
              </a:rPr>
              <a:t>programming</a:t>
            </a:r>
            <a:r>
              <a:rPr sz="4400" spc="-10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language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used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to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interact </a:t>
            </a:r>
            <a:r>
              <a:rPr sz="4400" dirty="0">
                <a:solidFill>
                  <a:srgbClr val="000000"/>
                </a:solidFill>
              </a:rPr>
              <a:t>with</a:t>
            </a:r>
            <a:r>
              <a:rPr sz="4400" spc="-2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database</a:t>
            </a:r>
            <a:endParaRPr sz="4400"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12435" y="4002023"/>
            <a:ext cx="2167127" cy="216712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2963BA2-20A6-CEAC-8850-AEFBEE2CFD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</a:t>
            </a:fld>
            <a:endParaRPr lang="en-IN" spc="-5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420229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54023"/>
            <a:ext cx="10385425" cy="475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Let’s</a:t>
            </a:r>
            <a:r>
              <a:rPr sz="2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look</a:t>
            </a:r>
            <a:r>
              <a:rPr sz="2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2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some</a:t>
            </a:r>
            <a:r>
              <a:rPr sz="2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definitions:</a:t>
            </a:r>
            <a:endParaRPr sz="2400">
              <a:latin typeface="Calibri"/>
              <a:cs typeface="Calibri"/>
            </a:endParaRPr>
          </a:p>
          <a:p>
            <a:pPr marL="240029" marR="480059" indent="-227329">
              <a:lnSpc>
                <a:spcPct val="70000"/>
              </a:lnSpc>
              <a:spcBef>
                <a:spcPts val="11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Window</a:t>
            </a:r>
            <a:r>
              <a:rPr sz="28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function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ranking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analytic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 	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window;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example,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avg,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row_number</a:t>
            </a:r>
            <a:endParaRPr sz="2800">
              <a:latin typeface="Calibri"/>
              <a:cs typeface="Calibri"/>
            </a:endParaRPr>
          </a:p>
          <a:p>
            <a:pPr marL="240029" marR="230504" indent="-227329">
              <a:lnSpc>
                <a:spcPct val="7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Expression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window 	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on.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necessary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depending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what 	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ts val="3345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OVER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just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signify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25" dirty="0">
                <a:solidFill>
                  <a:srgbClr val="00AFEF"/>
                </a:solidFill>
                <a:latin typeface="Calibri"/>
                <a:cs typeface="Calibri"/>
              </a:rPr>
              <a:t>PARTITION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8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divides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partitions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which 	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compute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40029" marR="5715" indent="-227329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ORDER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partition. 	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optional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specified</a:t>
            </a:r>
            <a:endParaRPr sz="2800">
              <a:latin typeface="Calibri"/>
              <a:cs typeface="Calibri"/>
            </a:endParaRPr>
          </a:p>
          <a:p>
            <a:pPr marL="240029" marR="706120" indent="-227329">
              <a:lnSpc>
                <a:spcPct val="7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ROWS</a:t>
            </a:r>
            <a:r>
              <a:rPr sz="28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further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limit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our 	</a:t>
            </a:r>
            <a:r>
              <a:rPr sz="2800" dirty="0">
                <a:latin typeface="Calibri"/>
                <a:cs typeface="Calibri"/>
              </a:rPr>
              <a:t>partition.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optional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usually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7A9CA-FAD8-1681-C33F-570DD6512A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761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90</a:t>
            </a:fld>
            <a:endParaRPr lang="en-IN" spc="-5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3686" y="2966339"/>
            <a:ext cx="114300" cy="468630"/>
          </a:xfrm>
          <a:custGeom>
            <a:avLst/>
            <a:gdLst/>
            <a:ahLst/>
            <a:cxnLst/>
            <a:rect l="l" t="t" r="r" b="b"/>
            <a:pathLst>
              <a:path w="114300" h="468629">
                <a:moveTo>
                  <a:pt x="0" y="353440"/>
                </a:moveTo>
                <a:lnTo>
                  <a:pt x="56007" y="468375"/>
                </a:lnTo>
                <a:lnTo>
                  <a:pt x="104736" y="373252"/>
                </a:lnTo>
                <a:lnTo>
                  <a:pt x="75946" y="373252"/>
                </a:lnTo>
                <a:lnTo>
                  <a:pt x="37846" y="372872"/>
                </a:lnTo>
                <a:lnTo>
                  <a:pt x="38026" y="354584"/>
                </a:lnTo>
                <a:lnTo>
                  <a:pt x="38034" y="353821"/>
                </a:lnTo>
                <a:lnTo>
                  <a:pt x="0" y="353440"/>
                </a:lnTo>
                <a:close/>
              </a:path>
              <a:path w="114300" h="468629">
                <a:moveTo>
                  <a:pt x="38034" y="353821"/>
                </a:moveTo>
                <a:lnTo>
                  <a:pt x="37846" y="372872"/>
                </a:lnTo>
                <a:lnTo>
                  <a:pt x="75946" y="373252"/>
                </a:lnTo>
                <a:lnTo>
                  <a:pt x="76130" y="354584"/>
                </a:lnTo>
                <a:lnTo>
                  <a:pt x="76134" y="354202"/>
                </a:lnTo>
                <a:lnTo>
                  <a:pt x="38034" y="353821"/>
                </a:lnTo>
                <a:close/>
              </a:path>
              <a:path w="114300" h="468629">
                <a:moveTo>
                  <a:pt x="76134" y="354202"/>
                </a:moveTo>
                <a:lnTo>
                  <a:pt x="75949" y="372872"/>
                </a:lnTo>
                <a:lnTo>
                  <a:pt x="75946" y="373252"/>
                </a:lnTo>
                <a:lnTo>
                  <a:pt x="104736" y="373252"/>
                </a:lnTo>
                <a:lnTo>
                  <a:pt x="114300" y="354584"/>
                </a:lnTo>
                <a:lnTo>
                  <a:pt x="76134" y="354202"/>
                </a:lnTo>
                <a:close/>
              </a:path>
              <a:path w="114300" h="468629">
                <a:moveTo>
                  <a:pt x="41528" y="0"/>
                </a:moveTo>
                <a:lnTo>
                  <a:pt x="38037" y="353440"/>
                </a:lnTo>
                <a:lnTo>
                  <a:pt x="38034" y="353821"/>
                </a:lnTo>
                <a:lnTo>
                  <a:pt x="76134" y="354202"/>
                </a:lnTo>
                <a:lnTo>
                  <a:pt x="79628" y="253"/>
                </a:lnTo>
                <a:lnTo>
                  <a:pt x="41528" y="0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250938" cy="7025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3023" y="1336294"/>
            <a:ext cx="997775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There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no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official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division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window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into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categories</a:t>
            </a:r>
            <a:r>
              <a:rPr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high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level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divide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into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three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types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664142" y="2548318"/>
            <a:ext cx="3378835" cy="533400"/>
            <a:chOff x="2664142" y="2548318"/>
            <a:chExt cx="3378835" cy="533400"/>
          </a:xfrm>
        </p:grpSpPr>
        <p:sp>
          <p:nvSpPr>
            <p:cNvPr id="6" name="object 6"/>
            <p:cNvSpPr/>
            <p:nvPr/>
          </p:nvSpPr>
          <p:spPr>
            <a:xfrm>
              <a:off x="2678429" y="2562605"/>
              <a:ext cx="3350260" cy="504825"/>
            </a:xfrm>
            <a:custGeom>
              <a:avLst/>
              <a:gdLst/>
              <a:ahLst/>
              <a:cxnLst/>
              <a:rect l="l" t="t" r="r" b="b"/>
              <a:pathLst>
                <a:path w="3350260" h="504825">
                  <a:moveTo>
                    <a:pt x="3349752" y="0"/>
                  </a:moveTo>
                  <a:lnTo>
                    <a:pt x="0" y="0"/>
                  </a:lnTo>
                  <a:lnTo>
                    <a:pt x="0" y="504444"/>
                  </a:lnTo>
                  <a:lnTo>
                    <a:pt x="3349752" y="504444"/>
                  </a:lnTo>
                  <a:lnTo>
                    <a:pt x="3349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78429" y="2562605"/>
              <a:ext cx="3350260" cy="504825"/>
            </a:xfrm>
            <a:custGeom>
              <a:avLst/>
              <a:gdLst/>
              <a:ahLst/>
              <a:cxnLst/>
              <a:rect l="l" t="t" r="r" b="b"/>
              <a:pathLst>
                <a:path w="3350260" h="504825">
                  <a:moveTo>
                    <a:pt x="0" y="504444"/>
                  </a:moveTo>
                  <a:lnTo>
                    <a:pt x="3349752" y="504444"/>
                  </a:lnTo>
                  <a:lnTo>
                    <a:pt x="3349752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2857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63139" y="2481452"/>
            <a:ext cx="31788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Window</a:t>
            </a:r>
            <a:r>
              <a:rPr sz="3200" b="1" spc="-7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19038" y="3467861"/>
            <a:ext cx="2612390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7965">
              <a:lnSpc>
                <a:spcPts val="2690"/>
              </a:lnSpc>
            </a:pPr>
            <a:r>
              <a:rPr sz="2800" b="1" spc="-10" dirty="0">
                <a:latin typeface="Calibri"/>
                <a:cs typeface="Calibri"/>
              </a:rPr>
              <a:t>Value/Analytic</a:t>
            </a:r>
            <a:endParaRPr sz="28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0" dirty="0">
                <a:latin typeface="Calibri"/>
                <a:cs typeface="Calibri"/>
              </a:rPr>
              <a:t>LEAD</a:t>
            </a:r>
            <a:endParaRPr sz="24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5" dirty="0">
                <a:latin typeface="Calibri"/>
                <a:cs typeface="Calibri"/>
              </a:rPr>
              <a:t>LAG</a:t>
            </a:r>
            <a:endParaRPr sz="2400">
              <a:latin typeface="Calibri"/>
              <a:cs typeface="Calibri"/>
            </a:endParaRPr>
          </a:p>
          <a:p>
            <a:pPr marL="318135" indent="-227329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18135" algn="l"/>
              </a:tabLst>
            </a:pPr>
            <a:r>
              <a:rPr sz="2400" spc="-10" dirty="0">
                <a:latin typeface="Calibri"/>
                <a:cs typeface="Calibri"/>
              </a:rPr>
              <a:t>FIRST_VALUE</a:t>
            </a:r>
            <a:endParaRPr sz="24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LAST_VALUE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6882" y="3481578"/>
            <a:ext cx="2418715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17220">
              <a:lnSpc>
                <a:spcPts val="2685"/>
              </a:lnSpc>
            </a:pPr>
            <a:r>
              <a:rPr sz="2800" b="1" spc="-10" dirty="0">
                <a:latin typeface="Calibri"/>
                <a:cs typeface="Calibri"/>
              </a:rPr>
              <a:t>Ranking</a:t>
            </a:r>
            <a:endParaRPr sz="28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88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ROW_NUMBER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0" dirty="0">
                <a:latin typeface="Calibri"/>
                <a:cs typeface="Calibri"/>
              </a:rPr>
              <a:t>RANK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DENSE_RANK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PERCENT_RANK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5350" y="3481578"/>
            <a:ext cx="1998345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635">
              <a:lnSpc>
                <a:spcPts val="2430"/>
              </a:lnSpc>
            </a:pPr>
            <a:r>
              <a:rPr sz="2800" b="1" spc="-10" dirty="0">
                <a:latin typeface="Calibri"/>
                <a:cs typeface="Calibri"/>
              </a:rPr>
              <a:t>Aggregate</a:t>
            </a:r>
            <a:endParaRPr sz="2800">
              <a:latin typeface="Calibri"/>
              <a:cs typeface="Calibri"/>
            </a:endParaRPr>
          </a:p>
          <a:p>
            <a:pPr marL="317500" indent="-227329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SUM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800"/>
              </a:lnSpc>
              <a:spcBef>
                <a:spcPts val="45"/>
              </a:spcBef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AVG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725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10" dirty="0">
                <a:latin typeface="Calibri"/>
                <a:cs typeface="Calibri"/>
              </a:rPr>
              <a:t>COUNT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730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MIN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810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68524" y="3020440"/>
            <a:ext cx="3456304" cy="427355"/>
          </a:xfrm>
          <a:custGeom>
            <a:avLst/>
            <a:gdLst/>
            <a:ahLst/>
            <a:cxnLst/>
            <a:rect l="l" t="t" r="r" b="b"/>
            <a:pathLst>
              <a:path w="3456304" h="427354">
                <a:moveTo>
                  <a:pt x="1318895" y="55118"/>
                </a:moveTo>
                <a:lnTo>
                  <a:pt x="1303655" y="0"/>
                </a:lnTo>
                <a:lnTo>
                  <a:pt x="157607" y="317246"/>
                </a:lnTo>
                <a:lnTo>
                  <a:pt x="142367" y="262128"/>
                </a:lnTo>
                <a:lnTo>
                  <a:pt x="0" y="390525"/>
                </a:lnTo>
                <a:lnTo>
                  <a:pt x="188087" y="427355"/>
                </a:lnTo>
                <a:lnTo>
                  <a:pt x="174967" y="379984"/>
                </a:lnTo>
                <a:lnTo>
                  <a:pt x="172859" y="372351"/>
                </a:lnTo>
                <a:lnTo>
                  <a:pt x="1318895" y="55118"/>
                </a:lnTo>
                <a:close/>
              </a:path>
              <a:path w="3456304" h="427354">
                <a:moveTo>
                  <a:pt x="3456051" y="366395"/>
                </a:moveTo>
                <a:lnTo>
                  <a:pt x="3448443" y="359918"/>
                </a:lnTo>
                <a:lnTo>
                  <a:pt x="3310128" y="242062"/>
                </a:lnTo>
                <a:lnTo>
                  <a:pt x="3296399" y="297548"/>
                </a:lnTo>
                <a:lnTo>
                  <a:pt x="2202942" y="27305"/>
                </a:lnTo>
                <a:lnTo>
                  <a:pt x="2189226" y="82677"/>
                </a:lnTo>
                <a:lnTo>
                  <a:pt x="3282670" y="353047"/>
                </a:lnTo>
                <a:lnTo>
                  <a:pt x="3268980" y="408432"/>
                </a:lnTo>
                <a:lnTo>
                  <a:pt x="3456051" y="366395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BA08715-D85B-B031-C1A3-11B7901039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91</a:t>
            </a:fld>
            <a:endParaRPr lang="en-IN" spc="-5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514228"/>
            <a:ext cx="7840345" cy="224599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700" b="1" dirty="0">
                <a:latin typeface="Calibri"/>
                <a:cs typeface="Calibri"/>
              </a:rPr>
              <a:t>SELECT</a:t>
            </a:r>
            <a:r>
              <a:rPr sz="1700" b="1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new_id,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new_cat,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SUM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0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"Total",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AVG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1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28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"Average",</a:t>
            </a:r>
            <a:endParaRPr sz="1900">
              <a:latin typeface="Calibri"/>
              <a:cs typeface="Calibri"/>
            </a:endParaRPr>
          </a:p>
          <a:p>
            <a:pPr marL="12700" marR="5080">
              <a:lnSpc>
                <a:spcPct val="112799"/>
              </a:lnSpc>
              <a:spcBef>
                <a:spcPts val="30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COUNT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2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"Count", </a:t>
            </a: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MIN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"Min", </a:t>
            </a: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MAX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"Max" </a:t>
            </a:r>
            <a:r>
              <a:rPr sz="1700" b="1" dirty="0">
                <a:latin typeface="Calibri"/>
                <a:cs typeface="Calibri"/>
              </a:rPr>
              <a:t>FROM</a:t>
            </a:r>
            <a:r>
              <a:rPr sz="1700" b="1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test_data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21518" y="610362"/>
            <a:ext cx="1343025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3840" marR="84455" indent="-149860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AGGREGATE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441959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932810"/>
          <a:ext cx="8074658" cy="326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63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63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Average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C5BE1-5C88-8091-263F-DFC0B25053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92</a:t>
            </a:fld>
            <a:endParaRPr lang="en-IN" spc="-5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508762"/>
            <a:ext cx="10224135" cy="219456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500" b="1" dirty="0">
                <a:latin typeface="Calibri"/>
                <a:cs typeface="Calibri"/>
              </a:rPr>
              <a:t>SELECT</a:t>
            </a:r>
            <a:r>
              <a:rPr sz="1500" b="1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new_id,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new_cat,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SUM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7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9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"Total",</a:t>
            </a:r>
            <a:endParaRPr sz="1500">
              <a:latin typeface="Calibri"/>
              <a:cs typeface="Calibri"/>
            </a:endParaRPr>
          </a:p>
          <a:p>
            <a:pPr marL="12700" marR="5080">
              <a:lnSpc>
                <a:spcPct val="135600"/>
              </a:lnSpc>
              <a:spcBef>
                <a:spcPts val="10"/>
              </a:spcBef>
            </a:pP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AVG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4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UNBOUNDED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"Average",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COUNT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50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7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ROWS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PRECEDING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"Count",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MIN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8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9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"Min",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MAX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60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8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PRECEDING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"Max"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dirty="0">
                <a:latin typeface="Calibri"/>
                <a:cs typeface="Calibri"/>
              </a:rPr>
              <a:t>FROM</a:t>
            </a:r>
            <a:r>
              <a:rPr sz="1500" b="1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test_data</a:t>
            </a:r>
            <a:endParaRPr sz="15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87831" y="2832100"/>
          <a:ext cx="8239120" cy="310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Average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610850" y="2748533"/>
            <a:ext cx="1344295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5110" marR="83185" indent="-149860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AGGREGATE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44323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4588" y="6074664"/>
            <a:ext cx="8240395" cy="58547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</a:t>
            </a:r>
            <a:r>
              <a:rPr sz="1600" dirty="0">
                <a:latin typeface="Calibri"/>
                <a:cs typeface="Calibri"/>
              </a:rPr>
              <a:t>: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Above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have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used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b="1" dirty="0">
                <a:latin typeface="Calibri"/>
                <a:cs typeface="Calibri"/>
              </a:rPr>
              <a:t>ROWS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BETWEEN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UNBOUNDED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PRECEDING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UNBOUNDED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FOLLOWING”</a:t>
            </a:r>
            <a:endParaRPr sz="1400" dirty="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which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give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SINGLE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based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all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INPUT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95" dirty="0">
                <a:latin typeface="Calibri"/>
                <a:cs typeface="Calibri"/>
              </a:rPr>
              <a:t>V</a:t>
            </a:r>
            <a:r>
              <a:rPr sz="1600" spc="-170" dirty="0">
                <a:latin typeface="Calibri"/>
                <a:cs typeface="Calibri"/>
              </a:rPr>
              <a:t>a</a:t>
            </a:r>
            <a:r>
              <a:rPr sz="1800" spc="-577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600" spc="5" dirty="0">
                <a:latin typeface="Calibri"/>
                <a:cs typeface="Calibri"/>
              </a:rPr>
              <a:t>l</a:t>
            </a:r>
            <a:r>
              <a:rPr sz="1600" spc="-830" dirty="0">
                <a:latin typeface="Calibri"/>
                <a:cs typeface="Calibri"/>
              </a:rPr>
              <a:t>u</a:t>
            </a:r>
            <a:r>
              <a:rPr sz="1800" spc="-15" baseline="-13888" dirty="0">
                <a:solidFill>
                  <a:srgbClr val="888888"/>
                </a:solidFill>
                <a:latin typeface="Calibri"/>
                <a:cs typeface="Calibri"/>
              </a:rPr>
              <a:t>Q</a:t>
            </a:r>
            <a:r>
              <a:rPr sz="1800" spc="-727" baseline="-13888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1600" spc="-50" dirty="0">
                <a:latin typeface="Calibri"/>
                <a:cs typeface="Calibri"/>
              </a:rPr>
              <a:t>e</a:t>
            </a:r>
            <a:r>
              <a:rPr sz="1800" spc="-922" baseline="-13888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600" spc="-35" dirty="0">
                <a:latin typeface="Calibri"/>
                <a:cs typeface="Calibri"/>
              </a:rPr>
              <a:t>s</a:t>
            </a:r>
            <a:r>
              <a:rPr sz="1800" spc="-772" baseline="-13888" dirty="0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/</a:t>
            </a:r>
            <a:r>
              <a:rPr sz="1600" spc="-660" dirty="0">
                <a:latin typeface="Calibri"/>
                <a:cs typeface="Calibri"/>
              </a:rPr>
              <a:t>P</a:t>
            </a:r>
            <a:r>
              <a:rPr sz="1800" spc="-187" baseline="-13888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600" spc="-819" dirty="0">
                <a:latin typeface="Calibri"/>
                <a:cs typeface="Calibri"/>
              </a:rPr>
              <a:t>A</a:t>
            </a:r>
            <a:r>
              <a:rPr sz="1800" spc="-7" baseline="-13888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800" spc="-15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800" spc="-855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600" spc="-305" dirty="0">
                <a:latin typeface="Calibri"/>
                <a:cs typeface="Calibri"/>
              </a:rPr>
              <a:t>R</a:t>
            </a:r>
            <a:r>
              <a:rPr sz="1800" spc="-442" baseline="-13888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600" spc="-484" dirty="0">
                <a:latin typeface="Calibri"/>
                <a:cs typeface="Calibri"/>
              </a:rPr>
              <a:t>T</a:t>
            </a:r>
            <a:r>
              <a:rPr sz="1800" spc="-225" baseline="-13888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600" spc="-250" dirty="0">
                <a:latin typeface="Calibri"/>
                <a:cs typeface="Calibri"/>
              </a:rPr>
              <a:t>I</a:t>
            </a:r>
            <a:r>
              <a:rPr sz="1800" spc="-569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600" spc="-150" dirty="0">
                <a:latin typeface="Calibri"/>
                <a:cs typeface="Calibri"/>
              </a:rPr>
              <a:t>T</a:t>
            </a:r>
            <a:r>
              <a:rPr sz="1800" spc="-1327" baseline="-13888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1600" spc="5" dirty="0">
                <a:latin typeface="Calibri"/>
                <a:cs typeface="Calibri"/>
              </a:rPr>
              <a:t>I</a:t>
            </a:r>
            <a:r>
              <a:rPr sz="1600" spc="-595" dirty="0">
                <a:latin typeface="Calibri"/>
                <a:cs typeface="Calibri"/>
              </a:rPr>
              <a:t>O</a:t>
            </a:r>
            <a:r>
              <a:rPr sz="1800" baseline="-13888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800" spc="-262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600" spc="-875" dirty="0">
                <a:latin typeface="Calibri"/>
                <a:cs typeface="Calibri"/>
              </a:rPr>
              <a:t>N</a:t>
            </a:r>
            <a:r>
              <a:rPr sz="1800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800" spc="-37" baseline="-13888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800" spc="-592" baseline="-13888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(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f </a:t>
            </a:r>
            <a:r>
              <a:rPr sz="1600" spc="-10" dirty="0">
                <a:latin typeface="Calibri"/>
                <a:cs typeface="Calibri"/>
              </a:rPr>
              <a:t>used)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D97C8-25FF-4104-D7E6-9303CDB89C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843830" y="6464985"/>
            <a:ext cx="439167" cy="195149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93</a:t>
            </a:fld>
            <a:endParaRPr lang="en-IN" spc="-5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14248"/>
            <a:ext cx="7323455" cy="748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b="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200" b="0" spc="-10" dirty="0">
                <a:solidFill>
                  <a:srgbClr val="00AFEF"/>
                </a:solidFill>
                <a:latin typeface="Calibri"/>
                <a:cs typeface="Calibri"/>
              </a:rPr>
              <a:t>ROW_NUMBER()</a:t>
            </a:r>
            <a:r>
              <a:rPr sz="2200" b="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(ORDER</a:t>
            </a:r>
            <a:r>
              <a:rPr sz="22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2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2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2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"ROW_NUMBER",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93957" y="6464985"/>
            <a:ext cx="180975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234444"/>
            <a:ext cx="7359015" cy="14744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RANK()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(ORDER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"RANK",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7700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DENSE_RANK()</a:t>
            </a:r>
            <a:r>
              <a:rPr sz="22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(ORDER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"DENSE_RANK", </a:t>
            </a:r>
            <a:r>
              <a:rPr sz="2200" spc="-10" dirty="0">
                <a:solidFill>
                  <a:srgbClr val="00AFEF"/>
                </a:solidFill>
                <a:latin typeface="Calibri"/>
                <a:cs typeface="Calibri"/>
              </a:rPr>
              <a:t>PERCENT_RANK() </a:t>
            </a:r>
            <a:r>
              <a:rPr sz="2200" spc="-1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spc="-10" dirty="0">
                <a:latin typeface="Calibri"/>
                <a:cs typeface="Calibri"/>
              </a:rPr>
              <a:t>(ORDER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"PERCENT_RANK"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test_data</a:t>
            </a:r>
            <a:endParaRPr sz="22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914269"/>
          <a:ext cx="8343899" cy="3275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1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ROW_NUMBER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DENSE_RANK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PERCENT_RANK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0.166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0.166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0.5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0.666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0.666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63250" y="610362"/>
            <a:ext cx="1201420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02870" marR="84455" indent="104775">
              <a:lnSpc>
                <a:spcPct val="100000"/>
              </a:lnSpc>
              <a:spcBef>
                <a:spcPts val="235"/>
              </a:spcBef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RANKING FUNCTION</a:t>
            </a:r>
            <a:endParaRPr sz="18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5A95A0-4972-5FC1-04BC-B6FE0AB478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819003" y="6464985"/>
            <a:ext cx="455929" cy="156068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94</a:t>
            </a:fld>
            <a:endParaRPr lang="en-IN" spc="-5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14248"/>
            <a:ext cx="7774940" cy="748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dirty="0">
                <a:solidFill>
                  <a:srgbClr val="000000"/>
                </a:solidFill>
              </a:rPr>
              <a:t>SELECT</a:t>
            </a:r>
            <a:r>
              <a:rPr sz="2200" spc="-90" dirty="0">
                <a:solidFill>
                  <a:srgbClr val="000000"/>
                </a:solidFill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  <a:tabLst>
                <a:tab pos="2654935" algn="l"/>
              </a:tabLst>
            </a:pPr>
            <a:r>
              <a:rPr sz="2200" spc="-10" dirty="0">
                <a:solidFill>
                  <a:srgbClr val="00AFEF"/>
                </a:solidFill>
              </a:rPr>
              <a:t>FIRST_VALUE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(new_id)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200" dirty="0">
                <a:solidFill>
                  <a:srgbClr val="EC7C30"/>
                </a:solidFill>
              </a:rPr>
              <a:t>OVER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2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22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2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2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2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"FIRST_VALUE",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234444"/>
            <a:ext cx="7635875" cy="14744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585085" algn="l"/>
              </a:tabLst>
            </a:pP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LAST_VALUE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"LAST_VALUE",</a:t>
            </a:r>
            <a:endParaRPr sz="2200">
              <a:latin typeface="Calibri"/>
              <a:cs typeface="Calibri"/>
            </a:endParaRPr>
          </a:p>
          <a:p>
            <a:pPr marL="12700" marR="1680845">
              <a:lnSpc>
                <a:spcPct val="107700"/>
              </a:lnSpc>
              <a:spcBef>
                <a:spcPts val="15"/>
              </a:spcBef>
              <a:tabLst>
                <a:tab pos="1603375" algn="l"/>
                <a:tab pos="1737995" algn="l"/>
              </a:tabLst>
            </a:pP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LEAD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"LEAD", </a:t>
            </a: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LAG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"LAG" </a:t>
            </a:r>
            <a:r>
              <a:rPr sz="2200" b="1" dirty="0">
                <a:latin typeface="Calibri"/>
                <a:cs typeface="Calibri"/>
              </a:rPr>
              <a:t>FROM</a:t>
            </a:r>
            <a:r>
              <a:rPr sz="2200" b="1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test_data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63250" y="610362"/>
            <a:ext cx="1201420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02870" marR="83185" indent="88265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ANALYTIC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87831" y="2897377"/>
          <a:ext cx="7818754" cy="387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0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FIRST_VALUE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LAST_VALUE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LEAD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LAG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3725">
                <a:tc gridSpan="5"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6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NOTE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you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just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want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single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last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whole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column,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use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“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ROWS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BETWEEN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97070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UNBOUNDED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PRECEDING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UNBOUNDED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FOLLOWING”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lang="en-IN" sz="1800" baseline="30092" dirty="0">
                          <a:solidFill>
                            <a:srgbClr val="888888"/>
                          </a:solidFill>
                          <a:latin typeface="Calibri"/>
                          <a:cs typeface="Calibri"/>
                        </a:rPr>
                        <a:t> </a:t>
                      </a:r>
                      <a:endParaRPr sz="1800" baseline="30092" dirty="0">
                        <a:latin typeface="Calibri"/>
                        <a:cs typeface="Calibri"/>
                      </a:endParaRPr>
                    </a:p>
                  </a:txBody>
                  <a:tcPr marL="0" marR="0" marT="7429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39637-842F-F633-423B-9A5994F604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375389" y="6385089"/>
            <a:ext cx="435611" cy="235964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95</a:t>
            </a:fld>
            <a:endParaRPr lang="en-IN" spc="-5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669366"/>
            <a:ext cx="7595870" cy="5123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Offset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LEAD</a:t>
            </a:r>
            <a:r>
              <a:rPr spc="-30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dirty="0"/>
              <a:t>LAG</a:t>
            </a:r>
            <a:r>
              <a:rPr spc="-45" dirty="0"/>
              <a:t> </a:t>
            </a:r>
            <a:r>
              <a:rPr dirty="0"/>
              <a:t>values</a:t>
            </a:r>
            <a:r>
              <a:rPr spc="-50" dirty="0"/>
              <a:t> </a:t>
            </a:r>
            <a:r>
              <a:rPr dirty="0"/>
              <a:t>by</a:t>
            </a:r>
            <a:r>
              <a:rPr spc="-35" dirty="0"/>
              <a:t> </a:t>
            </a:r>
            <a:r>
              <a:rPr dirty="0"/>
              <a:t>2</a:t>
            </a:r>
            <a:r>
              <a:rPr spc="-2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output</a:t>
            </a:r>
            <a:r>
              <a:rPr spc="-40" dirty="0"/>
              <a:t> </a:t>
            </a:r>
            <a:r>
              <a:rPr dirty="0"/>
              <a:t>columns</a:t>
            </a:r>
            <a:r>
              <a:rPr spc="-45" dirty="0"/>
              <a:t> </a:t>
            </a:r>
            <a:r>
              <a:rPr spc="-50" dirty="0"/>
              <a:t>?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8513" y="2834767"/>
          <a:ext cx="1176020" cy="323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6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0"/>
                        </a:lnSpc>
                      </a:pPr>
                      <a:r>
                        <a:rPr sz="26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419605" y="2213610"/>
            <a:ext cx="989330" cy="46228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200"/>
              </a:spcBef>
            </a:pPr>
            <a:r>
              <a:rPr sz="2400" b="1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26530" y="2213610"/>
            <a:ext cx="1294130" cy="46228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200"/>
              </a:spcBef>
            </a:pPr>
            <a:r>
              <a:rPr sz="2400" b="1" spc="-10" dirty="0"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181346" y="2834767"/>
          <a:ext cx="3968749" cy="323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marL="635" algn="ctr">
                        <a:lnSpc>
                          <a:spcPts val="3035"/>
                        </a:lnSpc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new_id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LAG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40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40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171444" y="4234815"/>
            <a:ext cx="1251585" cy="171450"/>
          </a:xfrm>
          <a:custGeom>
            <a:avLst/>
            <a:gdLst/>
            <a:ahLst/>
            <a:cxnLst/>
            <a:rect l="l" t="t" r="r" b="b"/>
            <a:pathLst>
              <a:path w="1251585" h="171450">
                <a:moveTo>
                  <a:pt x="1080134" y="0"/>
                </a:moveTo>
                <a:lnTo>
                  <a:pt x="1080134" y="171450"/>
                </a:lnTo>
                <a:lnTo>
                  <a:pt x="1194434" y="114300"/>
                </a:lnTo>
                <a:lnTo>
                  <a:pt x="1108709" y="114300"/>
                </a:lnTo>
                <a:lnTo>
                  <a:pt x="1108709" y="57150"/>
                </a:lnTo>
                <a:lnTo>
                  <a:pt x="1194434" y="57150"/>
                </a:lnTo>
                <a:lnTo>
                  <a:pt x="1080134" y="0"/>
                </a:lnTo>
                <a:close/>
              </a:path>
              <a:path w="1251585" h="171450">
                <a:moveTo>
                  <a:pt x="1080134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1080134" y="114300"/>
                </a:lnTo>
                <a:lnTo>
                  <a:pt x="1080134" y="57150"/>
                </a:lnTo>
                <a:close/>
              </a:path>
              <a:path w="1251585" h="171450">
                <a:moveTo>
                  <a:pt x="1194434" y="57150"/>
                </a:moveTo>
                <a:lnTo>
                  <a:pt x="1108709" y="57150"/>
                </a:lnTo>
                <a:lnTo>
                  <a:pt x="1108709" y="114300"/>
                </a:lnTo>
                <a:lnTo>
                  <a:pt x="1194434" y="114300"/>
                </a:lnTo>
                <a:lnTo>
                  <a:pt x="1251584" y="85725"/>
                </a:lnTo>
                <a:lnTo>
                  <a:pt x="1194434" y="57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9F9FC1C-AE20-EB2E-7F8F-3B809C41DE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96</a:t>
            </a:fld>
            <a:endParaRPr lang="en-IN" spc="-5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02056"/>
            <a:ext cx="8634095" cy="961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565400" algn="l"/>
              </a:tabLst>
            </a:pPr>
            <a:r>
              <a:rPr sz="2800" spc="-10" dirty="0">
                <a:solidFill>
                  <a:srgbClr val="00AFEF"/>
                </a:solidFill>
              </a:rPr>
              <a:t>LEAD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(new_id</a:t>
            </a:r>
            <a:r>
              <a:rPr sz="2800" spc="-10" dirty="0">
                <a:solidFill>
                  <a:srgbClr val="000000"/>
                </a:solidFill>
              </a:rPr>
              <a:t>,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25" dirty="0">
                <a:solidFill>
                  <a:srgbClr val="000000"/>
                </a:solidFill>
              </a:rPr>
              <a:t>2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800" dirty="0">
                <a:solidFill>
                  <a:srgbClr val="EC7C30"/>
                </a:solidFill>
              </a:rPr>
              <a:t>OVER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"LEAD_by2",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439696"/>
            <a:ext cx="8211184" cy="961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  <a:tabLst>
                <a:tab pos="2395855" algn="l"/>
              </a:tabLst>
            </a:pP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LAG</a:t>
            </a:r>
            <a:r>
              <a:rPr sz="2800" spc="-10" dirty="0">
                <a:latin typeface="Calibri"/>
                <a:cs typeface="Calibri"/>
              </a:rPr>
              <a:t>(new_id</a:t>
            </a:r>
            <a:r>
              <a:rPr sz="2800" b="1" spc="-10" dirty="0">
                <a:latin typeface="Calibri"/>
                <a:cs typeface="Calibri"/>
              </a:rPr>
              <a:t>,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2</a:t>
            </a:r>
            <a:r>
              <a:rPr sz="2800" spc="-25" dirty="0">
                <a:latin typeface="Calibri"/>
                <a:cs typeface="Calibri"/>
              </a:rPr>
              <a:t>)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new_id)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"LAG_by2"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800" b="1" dirty="0">
                <a:latin typeface="Calibri"/>
                <a:cs typeface="Calibri"/>
              </a:rPr>
              <a:t>FROM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test_data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897377"/>
          <a:ext cx="446659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LEAD_by2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LAG_by2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31245" y="610362"/>
            <a:ext cx="1233170" cy="86106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248285" marR="83185" indent="78740">
              <a:lnSpc>
                <a:spcPct val="100000"/>
              </a:lnSpc>
              <a:spcBef>
                <a:spcPts val="254"/>
              </a:spcBef>
            </a:pPr>
            <a:r>
              <a:rPr sz="1600" b="1" spc="-30" dirty="0">
                <a:solidFill>
                  <a:srgbClr val="7E7E7E"/>
                </a:solidFill>
                <a:latin typeface="Calibri"/>
                <a:cs typeface="Calibri"/>
              </a:rPr>
              <a:t>ANALYTIC </a:t>
            </a:r>
            <a:r>
              <a:rPr sz="16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600">
              <a:latin typeface="Calibri"/>
              <a:cs typeface="Calibri"/>
            </a:endParaRPr>
          </a:p>
          <a:p>
            <a:pPr marL="158115">
              <a:lnSpc>
                <a:spcPct val="100000"/>
              </a:lnSpc>
            </a:pPr>
            <a:r>
              <a:rPr sz="1600" b="1" spc="-10" dirty="0">
                <a:solidFill>
                  <a:srgbClr val="7E7E7E"/>
                </a:solidFill>
                <a:latin typeface="Calibri"/>
                <a:cs typeface="Calibri"/>
              </a:rPr>
              <a:t>Assignment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AE29C9-A01C-7B9C-2A33-56D4F1ACA2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97</a:t>
            </a:fld>
            <a:endParaRPr lang="en-IN" spc="-5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891664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CASE</a:t>
            </a:r>
            <a:r>
              <a:rPr sz="5400" spc="-9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EXPRESSION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5E740-F806-D152-DF92-4EA162A8B9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98</a:t>
            </a:fld>
            <a:endParaRPr lang="en-IN" spc="-50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511675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1722"/>
            <a:ext cx="10307955" cy="44545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CASE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expression</a:t>
            </a:r>
            <a:r>
              <a:rPr sz="3400" spc="-11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goes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through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10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returns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value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when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first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met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(like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if-</a:t>
            </a:r>
            <a:r>
              <a:rPr sz="3400" spc="-20" dirty="0">
                <a:latin typeface="Calibri"/>
                <a:cs typeface="Calibri"/>
              </a:rPr>
              <a:t>then-else </a:t>
            </a:r>
            <a:r>
              <a:rPr sz="3400" spc="-10" dirty="0">
                <a:latin typeface="Calibri"/>
                <a:cs typeface="Calibri"/>
              </a:rPr>
              <a:t>statement).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If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true,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returns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value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ELSE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clause.</a:t>
            </a: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 MT"/>
              <a:buChar char="•"/>
            </a:pPr>
            <a:endParaRPr sz="3400">
              <a:latin typeface="Calibri"/>
              <a:cs typeface="Calibri"/>
            </a:endParaRPr>
          </a:p>
          <a:p>
            <a:pPr marL="241300" marR="965835" indent="-228600">
              <a:lnSpc>
                <a:spcPts val="3670"/>
              </a:lnSpc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If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there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ELSE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part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true,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it </a:t>
            </a:r>
            <a:r>
              <a:rPr sz="3400" dirty="0">
                <a:latin typeface="Calibri"/>
                <a:cs typeface="Calibri"/>
              </a:rPr>
              <a:t>returns</a:t>
            </a:r>
            <a:r>
              <a:rPr sz="3400" spc="-170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NULL.</a:t>
            </a:r>
            <a:endParaRPr sz="3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14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Also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called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FC519-15CE-AA4A-81D8-48C28D8957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99</a:t>
            </a:fld>
            <a:endParaRPr lang="en-IN" spc="-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1150</TotalTime>
  <Words>6400</Words>
  <Application>Microsoft Office PowerPoint</Application>
  <PresentationFormat>Widescreen</PresentationFormat>
  <Paragraphs>1150</Paragraphs>
  <Slides>109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7" baseType="lpstr">
      <vt:lpstr>Aptos</vt:lpstr>
      <vt:lpstr>Arial</vt:lpstr>
      <vt:lpstr>Arial MT</vt:lpstr>
      <vt:lpstr>Calibri</vt:lpstr>
      <vt:lpstr>Courier New</vt:lpstr>
      <vt:lpstr>Segoe UI Emoji</vt:lpstr>
      <vt:lpstr>Times New Roman</vt:lpstr>
      <vt:lpstr>Office Theme</vt:lpstr>
      <vt:lpstr>SQL</vt:lpstr>
      <vt:lpstr>PowerPoint Presentation</vt:lpstr>
      <vt:lpstr>PowerPoint Presentation</vt:lpstr>
      <vt:lpstr>WHAT IS SQL &amp; DATABASE- INTRODUCTION</vt:lpstr>
      <vt:lpstr>PowerPoint Presentation</vt:lpstr>
      <vt:lpstr>Database is a system that allow users to store and organise data</vt:lpstr>
      <vt:lpstr>PowerPoint Presentation</vt:lpstr>
      <vt:lpstr>PowerPoint Presentation</vt:lpstr>
      <vt:lpstr>SQL (Structured Query Language) is a programming language used to interact with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TYPES, PRIMARY &amp; FOREIGN KEYS, CONSTRAINTS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SQL Server (Postgre SQL)</vt:lpstr>
      <vt:lpstr>Creating Database &amp; Tables</vt:lpstr>
      <vt:lpstr>PowerPoint Presentation</vt:lpstr>
      <vt:lpstr>The CREATE TABLE statement is used to create a new table in a database</vt:lpstr>
      <vt:lpstr>Insert, Update, Delete Values in Table</vt:lpstr>
      <vt:lpstr>The INSERT INTO statement is used to insert new records in a table</vt:lpstr>
      <vt:lpstr>The UPDATE command is used to update existing rows in a table</vt:lpstr>
      <vt:lpstr>The ALTER TABLE statement is used to add, delete, or modify columns in an existing table</vt:lpstr>
      <vt:lpstr>PowerPoint Presentation</vt:lpstr>
      <vt:lpstr>The DELETE statement is used to delete existing records in a table</vt:lpstr>
      <vt:lpstr>The DROP TABLE command deletes a table in the database</vt:lpstr>
      <vt:lpstr>PowerPoint Presentation</vt:lpstr>
      <vt:lpstr>PowerPoint Presentation</vt:lpstr>
      <vt:lpstr>The SELECT statement is used to select data from a database.</vt:lpstr>
      <vt:lpstr>The SQL reserved words and characters are called operators, which are used with a WHERE clause in a SQL query Most used operators:</vt:lpstr>
      <vt:lpstr>PowerPoint Presentation</vt:lpstr>
      <vt:lpstr>The WHERE clause is used to filter records.</vt:lpstr>
      <vt:lpstr>The LIMIT clause is used to set an upper limit on the number of rows returned by SQL. Example: below code will return 5 rows of data SELECT column_name FROM table_name LIMIT 5;</vt:lpstr>
      <vt:lpstr>PowerPoint Presentation</vt:lpstr>
      <vt:lpstr>IMPORT CSV FILE</vt:lpstr>
      <vt:lpstr>PowerPoint Presentation</vt:lpstr>
      <vt:lpstr>PowerPoint Presentation</vt:lpstr>
      <vt:lpstr>FUNCTIONS</vt:lpstr>
      <vt:lpstr>Functions in SQL are the database objects that contains a set of SQL statements to perform a specific task. A function accepts input parameters, perform actions, and then return the result. Types of Function:</vt:lpstr>
      <vt:lpstr>Aggregate function performs a calculation on multiple values (rows) and returns a single value.</vt:lpstr>
      <vt:lpstr>String functions are used to perform an operation on input string and return an output string</vt:lpstr>
      <vt:lpstr>PowerPoint Presentation</vt:lpstr>
      <vt:lpstr>PowerPoint Presentation</vt:lpstr>
      <vt:lpstr>GROUP BY &amp; HAVING CLAUSE</vt:lpstr>
      <vt:lpstr>The GROUP BY statement group rows that have the same values into summary rows.</vt:lpstr>
      <vt:lpstr>The HAVING clause is used to apply a filter on the result of GROUP BY based on the specified condition.</vt:lpstr>
      <vt:lpstr>Order of execution in SQL:</vt:lpstr>
      <vt:lpstr>PowerPoint Presentation</vt:lpstr>
      <vt:lpstr>The TIMESTAMP data type is used for values that contain both date and time parts</vt:lpstr>
      <vt:lpstr>Below are the TIMESTAMP functions and operators in SQL:</vt:lpstr>
      <vt:lpstr>The EXTRACT() function extracts a part from a given date value.</vt:lpstr>
      <vt:lpstr>JOINS</vt:lpstr>
      <vt:lpstr>TOPICS IN JOIN</vt:lpstr>
      <vt:lpstr>PowerPoint Presentation</vt:lpstr>
      <vt:lpstr>Question: How much amount was paid by customer ‘Madan’, what was mode and payment date?</vt:lpstr>
      <vt:lpstr>Question: How much amount was paid by customer ‘Madan’, what was mode and payment date?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 JOIN</vt:lpstr>
      <vt:lpstr>PowerPoint Presentation</vt:lpstr>
      <vt:lpstr>Table: emp</vt:lpstr>
      <vt:lpstr>PowerPoint Presentation</vt:lpstr>
      <vt:lpstr>The SQL UNION clause/operator is used to combine/concatenate the results of two or more SELECT statements without returning any duplicate rows and keeps unique records To use this UNION clause, each SELECT statement must have</vt:lpstr>
      <vt:lpstr>In UNION ALL everything is same as UNION, it combines/concatenate two or more table but keeps all records, including duplicates</vt:lpstr>
      <vt:lpstr>Table: custB</vt:lpstr>
      <vt:lpstr>SUB QUERY</vt:lpstr>
      <vt:lpstr>PowerPoint Presentation</vt:lpstr>
      <vt:lpstr>Question: Find the details of customers, whose payment amount is more than the average of total amount paid by all customers</vt:lpstr>
      <vt:lpstr>WINDOWS FUNCTION</vt:lpstr>
      <vt:lpstr>PowerPoint Presentation</vt:lpstr>
      <vt:lpstr>PowerPoint Presentation</vt:lpstr>
      <vt:lpstr>PowerPoint Presentation</vt:lpstr>
      <vt:lpstr>There is no official division of the SQL window functions into categories but high level we can divide into three types</vt:lpstr>
      <vt:lpstr>PowerPoint Presentation</vt:lpstr>
      <vt:lpstr>PowerPoint Presentation</vt:lpstr>
      <vt:lpstr>SELECT new_id, ROW_NUMBER() OVER(ORDER BY new_id) AS "ROW_NUMBER",</vt:lpstr>
      <vt:lpstr>SELECT new_id, FIRST_VALUE(new_id) OVER( ORDER BY new_id) AS "FIRST_VALUE",</vt:lpstr>
      <vt:lpstr>Offset the LEAD and LAG values by 2 in the output columns ?</vt:lpstr>
      <vt:lpstr>SELECT new_id, LEAD(new_id, 2) OVER( ORDER BY new_id) AS "LEAD_by2",</vt:lpstr>
      <vt:lpstr>CASE EXPRESSION</vt:lpstr>
      <vt:lpstr>PowerPoint Presentation</vt:lpstr>
      <vt:lpstr>PowerPoint Presentation</vt:lpstr>
      <vt:lpstr>PowerPoint Presentation</vt:lpstr>
      <vt:lpstr>PowerPoint Presentation</vt:lpstr>
      <vt:lpstr>COMMON TABLE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Databases &amp; Tables</dc:title>
  <dc:creator>RISHABH NARAYAN</dc:creator>
  <cp:lastModifiedBy>jagadeesh lukka</cp:lastModifiedBy>
  <cp:revision>54</cp:revision>
  <dcterms:created xsi:type="dcterms:W3CDTF">2025-11-11T06:26:11Z</dcterms:created>
  <dcterms:modified xsi:type="dcterms:W3CDTF">2025-11-17T10:56:21Z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2025-11-11T00:00:00Z</vt:filetime>
  </property>
  <property fmtid="{D5CDD505-2E9C-101B-9397-08002B2CF9AE}" pid="5" name="Producer">
    <vt:lpwstr>Microsoft® PowerPoint® 2016</vt:lpwstr>
  </property>
</Properties>
</file>